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Gelasio" pitchFamily="2" charset="0"/>
      <p:regular r:id="rId17"/>
    </p:embeddedFont>
    <p:embeddedFont>
      <p:font typeface="Inter" panose="02000503000000020004" pitchFamily="2" charset="0"/>
      <p:regular r:id="rId18"/>
      <p:bold r:id="rId19"/>
      <p:italic r:id="rId20"/>
      <p:boldItalic r:id="rId21"/>
    </p:embeddedFont>
    <p:embeddedFont>
      <p:font typeface="Lato" panose="020F0502020204030203" pitchFamily="34" charset="0"/>
      <p:regular r:id="rId22"/>
      <p:bold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E"/>
    <a:srgbClr val="F9F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84"/>
    <p:restoredTop sz="94610"/>
  </p:normalViewPr>
  <p:slideViewPr>
    <p:cSldViewPr snapToGrid="0" snapToObjects="1">
      <p:cViewPr>
        <p:scale>
          <a:sx n="81" d="100"/>
          <a:sy n="81" d="100"/>
        </p:scale>
        <p:origin x="-88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54:39.27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1 154 24575,'12'0'0,"1"0"0,21 0 0,-17 0 0,11 0 0,-20 0 0,0 0 0,0 0 0,0 0 0,0 0 0,0 0 0,0 0 0,0 0 0,0 0 0,0 0 0,0 0 0,0 0 0,0 0 0,0-4 0,1 3 0,-1-2 0,0 3 0,0-4 0,4 3 0,-3-6 0,4 6 0,-1-7 0,-3 7 0,8-7 0,2-2 0,0 4 0,4-11 0,0 11 0,-4-7 0,9-1 0,-9 4 0,4-4 0,-5 9 0,-4-3 0,3 7 0,-8-3 0,3 1 0,-10 2 0,-3-3 0,-7 4 0,3 0 0,2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55:13.34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24575,'4'35'0,"22"23"0,-11-22 0,20 19 0,-19-25 0,-1 1 0,-1-5 0,-9-8 0,-1-11 0,-4 1 0,0 0 0,0 0 0,4 0 0,-3 0 0,6 0 0,-3 0 0,1 0 0,2 0 0,-2 5 0,-1-4 0,4 4 0,-4-5 0,5 4 0,-1 2 0,2 15 0,11 4 0,-4 4 0,10 6 0,0-5 0,1 7 0,0-6 0,-1-2 0,-13-13 0,0-5 0,-6-7 0,0-4 0,0 0 0,-3 0 0,2-3 0,-6-2 0,2-3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55:14.97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59 24575,'33'0'0,"1"0"0,10 0 0,6 0 0,-6 0 0,6 0 0,-13-9 0,4 7 0,-10-7 0,-1 5 0,-2 3 0,-4-7 0,1 7 0,3-4 0,-4 1 0,5 3 0,1-4 0,-1 1 0,-4 3 0,-2-4 0,-6 5 0,-3 0 0,3 0 0,-8 0 0,3 0 0,-4 0 0,0 0 0,-7 0 0,2 0 0,-7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55:23.7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65 465 24575,'0'-8'0,"3"-11"0,-2 8 0,6-8 0,-6 11 0,6 0 0,-6 0 0,7-1 0,-8 1 0,7 0 0,-6 0 0,3 0 0,-4 0 0,3 0 0,-2 0 0,3 0 0,-1-1 0,-2 1 0,6-8 0,-6 6 0,6-6 0,-6 7 0,3 1 0,0 0 0,-4 0 0,4 0 0,0 4 0,-3-3 0,5 3 0,-5-4 0,6 1 0,-6-1 0,2 0 0,-3 1 0,0-1 0,0 0 0,0 1 0,0-1 0,0 0 0,0 1 0,0-1 0,0 1 0,0-1 0,0 1 0,0-1 0,-3 4 0,2-3 0,-6 6 0,2-6 0,-4-2 0,1 0 0,0-4 0,0 9 0,3-4 0,-2 4 0,3 0 0,-4 0 0,1 4 0,-1 0 0,0 0 0,0 0 0,0 0 0,0 0 0,0 0 0,0 0 0,1 0 0,-1 0 0,3 4 0,2 0 0,-1 4 0,3 0 0,-2 1 0,3 3 0,0-3 0,0 8 0,0-4 0,0 5 0,0 5 0,0-4 0,0 5 0,0-1 0,0-4 0,0 4 0,0-5 0,0-1 0,0 1 0,0 0 0,0 0 0,0 0 0,0 0 0,4 0 0,-3 0 0,3 0 0,-4-5 0,4 4 0,-3-4 0,3 5 0,-4 0 0,3-4 0,-2 2 0,3-6 0,-4 6 0,0-6 0,4 6 0,-3-6 0,7 6 0,-7-6 0,3 6 0,-1-7 0,-2 8 0,3-8 0,-1 4 0,-2-1 0,6-2 0,-6 2 0,6-4 0,-6 0 0,7 0 0,-8 0 0,8 4 0,-4-3 0,1 2 0,2-6 0,-3-2 0,4-3 0,-1 0 0,1-3 0,0-2 0,-4-3 0,3 4 0,-3-3 0,5 2 0,-5-3 0,3 0 0,-2-1 0,3 1 0,0 0 0,0 0 0,0 0 0,0 3 0,0-2 0,-3 2 0,2 1 0,-6-4 0,6 4 0,-3-4 0,1 0 0,-2 0 0,-3-1 0,0 1 0,0 0 0,0 0 0,0 0 0,0-1 0,0 1 0,0 0 0,0 0 0,0 0 0,0 0 0,0-1 0,0 2 0,0-1 0,0 0 0,0 0 0,0 0 0,-4 4 0,0-4 0,-4 4 0,0-4 0,0 3 0,3-2 0,-2 3 0,2-5 0,-3 1 0,0 0 0,0 3 0,3-2 0,-2 6 0,2-2 0,-3 3 0,0 0 0,0 0 0,0 0 0,0 0 0,0 0 0,0 0 0,0 0 0,0 0 0,0 0 0,4 0 0,0 0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55:25.57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24575,'0'11'0,"0"-7"0,3 16 0,-2-12 0,6 0 0,-2 0 0,-1 4 0,4-2 0,-4 2 0,1-4 0,2 0 0,-6 5 0,6-4 0,-6 3 0,6-4 0,-6 0 0,2 1 0,1-1 0,-3 4 0,3-3 0,-4 4 0,3-5 0,-2 0 0,3 0 0,-1 0 0,-2 4 0,3-2 0,-4 2 0,3-4 0,-2 0 0,3 0 0,-4 0 0,3-4 0,-2 3 0,2-3 0,-3 4 0,0-1 0,4-2 0,-4-2 0,4-3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55:27.30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35 1 24575,'15'0'0,"-6"0"0,6 0 0,-7 0 0,-4 3 0,0 1 0,-4 4 0,0 0 0,0 0 0,0-1 0,0 1 0,-4-4 0,-4 3 0,-1-6 0,-3 3 0,4-4 0,0 0 0,-1 0 0,1 0 0,0 0 0,0 0 0,4-4 0,0 0 0,4-4 0,0 0 0,4 4 0,0 1 0,4 3 0,0 0 0,0 0 0,0 0 0,0 0 0,0 0 0,0 0 0,0 0 0,0 0 0,-1 0 0,1 0 0,-4 0 0,0 0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55:29.12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24575,'0'7'0,"0"19"0,0-10 0,0 15 0,0-8 0,0 2 0,5 10 0,0-4 0,5-1 0,0-2 0,-1-9 0,0 4 0,0-9 0,-1-2 0,1 1 0,-5-4 0,4 3 0,-7-4 0,6 0 0,-3 1 0,1-1 0,2 0 0,-2 4 0,-1-3 0,4 4 0,-7-1 0,6-3 0,-2 4 0,-1-5 0,3 0 0,-2 4 0,0-2 0,3 6 0,-3-2 0,4 4 0,-1 0 0,1 0 0,-4-1 0,3-3 0,-3 3 0,-1-8 0,4 3 0,-7-4 0,6 1 0,-6-1 0,3 0 0,-1 0 0,-2 4 0,6-3 0,-2 8 0,0-3 0,3 4 0,-4-5 0,5 8 0,-5-11 0,3 6 0,-6-8 0,3 0 0,-1-4 0,2 0 0,2-4 0,1 0 0,0-4 0,-4-5 0,3 0 0,-2-8 0,3 8 0,1-8 0,0 3 0,-4 1 0,2 0 0,-2 0 0,3 4 0,1-3 0,-5 3 0,3 1 0,-6 0 0,6 0 0,-6 0 0,3-1 0,-4 1 0,0 0 0,0 0 0,0 0 0,0 0 0,0 0 0,0 4 0,0 0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55:30.76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24575,'0'21'0,"0"-4"0,0 25 0,4-15 0,1 16 0,5-14 0,0 6 0,0-4 0,-4 0 0,3-3 0,-4-9 0,4 4 0,0-5 0,-4 0 0,3-5 0,-4 0 0,1-1 0,2-3 0,-6 4 0,6-5 0,-6 0 0,6 0 0,-6 0 0,2 0 0,-3 0 0,4-3 0,-3-8 0,3-3 0,-4-9 0,0 1 0,0-4 0,0 0 0,0 4 0,0-2 0,0-3 0,-4 0 0,3-5 0,-8 6 0,4 0 0,-4 0 0,4 0 0,-3 0 0,3 0 0,0 0 0,-2 5 0,2-4 0,-4 7 0,1-2 0,-1 4 0,1 3 0,4-2 0,-4 2 0,4 1 0,-1-4 0,-2 4 0,6-4 0,-2 0 0,3 0 0,0 0 0,0 4 0,0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55:32.39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11 43 22399,'5'-3'0,"-2"-2"1057,1-2-1057,0 2 366,4-2-366,0 6 186,0-3-186,0 4 567,0-3-567,0 2 0,0-3 0,0 4 0,0 0 0,0 0 0,-1 3 0,-2 2 0,-2 3 0,-3 0 0,4 0 0,-4 0 0,4 0 0,-4 0 0,0 0 0,0 0 0,0 0 0,0 0 0,0 1 0,-7-1 0,1-4 0,-5 3 0,2-6 0,1 3 0,0-1 0,0-2 0,0 3 0,-1-4 0,1 0 0,0 0 0,0 0 0,0 0 0,0 0 0,0-3 0,4-2 0,1-3 0,3 1 0,0-2 0,0-3 0,0 2 0,0-2 0,0 4 0,0-1 0,0 1 0,0 0 0,3 0 0,2 0 0,3 0 0,-1 3 0,1 2 0,-4 3 0,0 0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55:34.50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5 167 24575,'0'3'0,"0"16"0,0 7 0,0 6 0,0-4 0,0-4 0,0 6 0,0-1 0,4-5 0,1-1 0,4-5 0,0 5 0,0-8 0,0 7 0,0-8 0,-1-1 0,1-1 0,-1 1 0,0-4 0,1 4 0,-1-5 0,0 0 0,0 0 0,0 0 0,0 0 0,-3 0 0,2-3 0,-6 2 0,6-3 0,-3 4 0,4 0 0,0 0 0,0-4 0,-4 3 0,3-6 0,-2 3 0,3-4 0,0 0 0,0 0 0,0 0 0,-1 0 0,1 0 0,0 0 0,0 0 0,0 0 0,0 0 0,0 0 0,0 0 0,-1 0 0,-3-4 0,3 0 0,-3-4 0,0 0 0,3 0 0,-6-4 0,3 3 0,-4-8 0,0 3 0,3 0 0,-2-2 0,3 2 0,-4-4 0,0 0 0,0 4 0,0-3 0,0 8 0,0-8 0,0 3 0,0-4 0,0-5 0,0 4 0,0-4 0,0 0 0,0 4 0,0-5 0,0 6 0,0 0 0,-4 0 0,3 0 0,-7 5 0,7-4 0,-6 8 0,2-4 0,1 5 0,-4-5 0,4 4 0,-5-4 0,1 5 0,3-4 0,-6 2 0,5-7 0,-11 4 0,8-1 0,-3 2 0,4 4 0,0 4 0,0-3 0,0 6 0,-5-2 0,0 3 0,-5 0 0,0 0 0,-5 0 0,8 0 0,-7 0 0,8 0 0,0 0 0,2 0 0,4 3 0,3 2 0,-2 3 0,6 0 0,-6 0 0,6 0 0,-3 0 0,4 0 0,0 0 0,0 0 0,0 0 0,0 0 0,0 1 0,0-1 0,0 4 0,0-3 0,0 4 0,0-5 0,0 0 0,0 0 0,0-4 0,0 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55:40.60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13 24575,'0'12'0,"0"38"0,0 2 0,0 35 0,0-5 0,0-19 0,0 9 0,5-21 0,1 7 0,5-13 0,-1-8 0,-5-14 0,3-10 0,-7 0 0,3-5 0,-4-7 0,0-5 0,0-10 0,0-3 0,0-6 0,0 4 0,0-9 0,0 8 0,0-8 0,0 4 0,0-1 0,0-3 0,0 4 0,0-6 0,0 6 0,0-5 0,0 10 0,0 0 0,0 2 0,0 8 0,-4-3 0,3 3 0,-3 1 0,4 0 0,0 0 0,0 0 0,0-3 0,0 3 0,0-3 0,0 3 0,0 0 0,0 0 0,0 0 0,0-5 0,0 4 0,0-4 0,0 5 0,0 0 0,0 0 0,0 0 0,0-1 0,0 1 0,0 0 0,0 0 0,0 0 0,0 0 0,0 0 0,0 0 0,0 1 0,-3 2 0,2-2 0,-2 3 0,3-4 0,0 7 0,0 12 0,0 3 0,4 15 0,2-5 0,-1 0 0,4 4 0,-4-9 0,0 9 0,3-8 0,-7 3 0,7-5 0,-7-1 0,7 1 0,-3 0 0,0 0 0,3 0 0,-3 0 0,4 0 0,0 0 0,-4-1 0,2-3 0,-2 3 0,0-8 0,2 3 0,-2-4 0,-1 1 0,0-1 0,-1 0 0,2-4 0,2 0 0,1-4 0,0 3 0,-1 2 0,1 3 0,0 0 0,0 0 0,0 0 0,0 0 0,-3 0 0,2-4 0,-3 3 0,0-3 0,3 0 0,-6 3 0,6-2 0,-6 3 0,7 0 0,-4-1 0,4 1 0,-1 0 0,-3-1 0,3-3 0,-6 3 0,6-6 0,-6 7 0,6-8 0,-2 4 0,-1-7 0,-1-2 0,-3-7 0,0-2 0,0-4 0,0 0 0,0 0 0,0 0 0,0-5 0,0-1 0,0-1 0,0-3 0,-4 4 0,3-6 0,-8 6 0,4-4 0,0 3 0,-4 1 0,4-5 0,0 10 0,-4-4 0,8 5 0,-3 4 0,4-2 0,-3 6 0,2-2 0,-3 4 0,4 0 0,-3 4 0,-1 0 0,-1 4 0,2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54:27.31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80 203 24575,'25'64'0,"-1"0"0,-1-18 0,1 3 0,16 42 0,-15-40 0,4 18 0,-18-35 0,5 15 0,-6-17 0,-4-3 0,-2-16 0,-4-1 0,0-4 0,0 9 0,0 3 0,4 10 0,6-1 0,1 0 0,3-4 0,-5-2 0,0-6 0,-1-3 0,-3-2 0,-1-10 0,-4-8 0,0-2 0,0-9 0,0 7 0,0-7 0,0 4 0,0-1 0,0-3 0,0 4 0,-4-5 0,-1 0 0,-4 0 0,0 0 0,0 0 0,0 4 0,0-3 0,0 3 0,4-4 0,-3 0 0,4 5 0,-5-4 0,0 3 0,0 0 0,0-3 0,0-1 0,-4-2 0,3-3 0,-3 5 0,0 0 0,2 0 0,-1 5 0,3 0 0,1 5 0,0 0 0,0 3 0,-1-2 0,1 6 0,0-3 0,0 1 0,0 2 0,3-7 0,-2 4 0,2-8 0,-3-1 0,-2-16 0,0-3 0,-1-10 0,0-8 0,-4 5 0,7-11 0,-6 18 0,9-5 0,-1 14 0,2 5 0,4 5 0,0 6 0,3 9 0,1 0 0,4 4 0,4 0 0,-2 0 0,6 0 0,-6 0 0,6 0 0,-6 0 0,6-4 0,-7 3 0,8-7 0,-3 7 0,4-7 0,0 7 0,-1-3 0,1 4 0,0 0 0,5 0 0,2 0 0,4 0 0,0 0 0,1 0 0,5 0 0,-4 4 0,4 6 0,-5 1 0,-6 7 0,4-3 0,-9-1 0,0 3 0,-1 2 0,-8-4 0,3 7 0,-4-8 0,0 4 0,-4-1 0,-1-3 0,-4 3 0,0-8 0,0 8 0,0-4 0,0 5 0,-8 0 0,2 0 0,-11 0 0,3 0 0,-4-4 0,4 2 0,-3-6 0,3 7 0,-5-7 0,1 3 0,5-4 0,-4 0 0,8-5 0,-8 4 0,7-7 0,-2 3 0,-1 0 0,4-3 0,-4 3 0,5-4 0,0 0 0,3 4 0,-2-4 0,3 4 0,-5-4 0,1 0 0,1 0 0,-1 0 0,1 0 0,-1 0 0,1 0 0,2 0 0,2 0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55:45.14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410 37 24575,'-20'-4'0,"-1"3"0,-6-7 0,4 7 0,5-7 0,-5 7 0,4-7 0,0 7 0,6-3 0,5 4 0,0 0 0,0 0 0,0 0 0,-1 0 0,1 0 0,-4 0 0,3 0 0,-8 0 0,7 0 0,-7 0 0,8 0 0,-8 0 0,8 0 0,-4 0 0,5 0 0,0 0 0,0 0 0,0 0 0,0 0 0,4 3 0,-3-2 0,6 6 0,-3-2 0,4 3 0,-4 0 0,3 0 0,-2 0 0,3 0 0,0 0 0,0 0 0,0 1 0,0-1 0,0 0 0,0 0 0,0 0 0,0 0 0,0 0 0,0 0 0,0 0 0,0 0 0,0 0 0,0 0 0,3 1 0,2-1 0,7 0 0,2 1 0,4 0 0,0 0 0,-5-1 0,4 1 0,-4-1 0,5 1 0,0 0 0,-4 0 0,3 0 0,-8-5 0,3 0 0,-4 0 0,5-3 0,-4 2 0,3-3 0,-4 0 0,0 0 0,5 0 0,-4 0 0,8 0 0,-8 0 0,3 0 0,1 0 0,-4 0 0,4 0 0,-1 0 0,-3 0 0,4 0 0,-1 4 0,-3 1 0,4 3 0,-5 5 0,0-4 0,1 8 0,-1-8 0,-3 8 0,-1-8 0,-4 8 0,0-8 0,0 8 0,0-8 0,0 8 0,0-8 0,0 3 0,0 1 0,0-4 0,0 3 0,0-4 0,0 5 0,0-4 0,0 4 0,0-5 0,0 0 0,0 0 0,0 0 0,0 0 0,0 0 0,-4 0 0,0 0 0,-5-3 0,1 2 0,0-6 0,0 6 0,-5-6 0,4 6 0,-8-6 0,8 3 0,-8-4 0,-1 0 0,4 0 0,-7 0 0,8 0 0,-1 0 0,-3 0 0,3 0 0,-4 0 0,5 0 0,-4 0 0,3 0 0,1 0 0,-4 0 0,7 0 0,-2 0 0,4 0 0,0 0 0,0 0 0,0 0 0,0 0 0,1 0 0,-1 0 0,0 0 0,1 0 0,-1 0 0,0 0 0,4-4 0,1 0 0,3 0 0,0 0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55:46.88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24077,'0'7'0,"0"1"247,0 13-247,0-3 83,0-5-83,0 0 42,0 4-42,0-6 126,0 6-126,0-4 0,0 0 0,0 5 0,0-5 0,0 4 0,0-3 0,0 4 0,0-5 0,4 4 0,-3-3 0,3 3 0,0 1 0,-3 0 0,3 0 0,-4 0 0,4 0 0,-3 5 0,3 14 0,-4 1 0,0 6 0,0-3 0,0-10 0,0 4 0,0-5 0,0-6 0,0-1 0,0-10 0,0 4 0,0-8 0,0 4 0,0-5 0,4 0 0,-4 0 0,4 0 0,0-3 0,-4 2 0,8-3 0,-7 4 0,6 0 0,-3 0 0,0 0 0,3 0 0,-6 0 0,7 0 0,-4 1 0,4-2 0,0-2 0,-4 1 0,2-5 0,-5 6 0,6-3 0,-6 4 0,6 0 0,-7 0 0,4-1 0,-4-2 0,0-2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55:49.10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24575,'0'16'0,"0"-3"0,0 8 0,0-4 0,0 1 0,0 0 0,0 0 0,0 0 0,0-4 0,0 2 0,0-2 0,0-1 0,0 4 0,0-8 0,0 4 0,0-1 0,0-3 0,0 4 0,0-1 0,0-3 0,0 4 0,0-5 0,0 4 0,0-2 0,0 2 0,0 0 0,0-2 0,0 2 0,0 1 0,0-4 0,0 3 0,0 1 0,0-4 0,0 8 0,0-8 0,0 8 0,0-8 0,0 3 0,0 1 0,0-4 0,4 3 0,-3 4 0,6-6 0,-6 6 0,3-3 0,-1-4 0,-2 8 0,3-8 0,0 8 0,-3 1 0,7 7 0,-7 4 0,8 0 0,-4 1 0,1-1 0,2-5 0,-7 5 0,7-10 0,-7 4 0,3-10 0,0 4 0,-3-8 0,3 4 0,-4-5 0,0 0 0,0-4 0,0-1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54:29.92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92 24575,'0'21'0,"8"5"0,-2 4 0,12 2 0,-7-3 0,7 1 0,4 12 0,7 10 0,7 16 0,10 17 0,-22-41 0,0 0 0,18 37 0,2 3 0,-13-17 0,5 0 0,-6-8 0,-8-16 0,-7-12 0,-6-8 0,0-10 0,-1 0 0,-3-16 0,-2-3 0,-3-10 0,0-7 0,0 3 0,-4-3 0,-1 5 0,-8-5 0,-2 8 0,-3-7 0,0 8 0,0-1 0,4-2 0,-3 7 0,6-7 0,-6 7 0,7-7 0,-3 3 0,-7-16 0,8 9 0,-20-28 0,15 16 0,-6-24 0,2 13 0,4-6 0,0 7 0,2 6 0,5 2 0,5 11 0,-4 5 0,9 6 0,-4 5 0,4 0 0,0 0 0,0 0 0,0 0 0,0 0 0,0 0 0,0 0 0,0 0 0,0-1 0,3 1 0,2 0 0,3 0 0,0 0 0,1-5 0,-1-1 0,5-4 0,-3 0 0,8-5 0,-4 4 0,4 0 0,-4 2 0,3 7 0,-7-3 0,2 4 0,-4 1 0,0 4 0,0-4 0,1 7 0,-1-2 0,0-1 0,4 3 0,2-2 0,4-1 0,5 3 0,1-3 0,5-1 0,1 4 0,5-3 0,2 4 0,6 0 0,-7 0 0,6 0 0,-6 0 0,-4 4 0,2 1 0,-19 4 0,3-1 0,-10 1 0,0 3 0,-3-3 0,-1 4 0,-4-1 0,0 2 0,0 3 0,-4 1 0,-10 13 0,-2-4 0,-2 5 0,-1-4 0,5-9 0,-5 4 0,1-5 0,0 0 0,0-4 0,0-1 0,0 0 0,0-3 0,0 2 0,0-3 0,-5 1 0,4-1 0,-4-4 0,5 3 0,4-7 0,-3 7 0,8-7 0,-4 7 0,5-4 0,4 4 0,0-1 0,4 2 0,0-2 0,0 1 0,0 1 0,0-2 0,0 1 0,0 0 0,0 0 0,0 0 0,0-1 0,0 1 0,0-1 0,0 1 0,0-1 0,4 1 0,4-4 0,6 0 0,9-4 0,1 0 0,18 0 0,3 5 0,20 1 0,11 7 0,9 12 0,-34-15 0,0 2 0,-2 7 0,-2 1 0,32 7 0,1 4 0,-27-4 0,12-7 0,-20 6 0,-8-15 0,-14 3 0,-9-6 0,-2-3 0,-4-1 0,-3-4 0,-2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54:31.78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16 99 24575,'0'45'0,"0"14"0,0 18 0,0-8 0,0 2 0,0-18 0,0 12 0,0-20 0,0-3 0,0-17 0,0-7 0,0-5 0,4-5 0,0 0 0,5-4 0,3 4 0,-3-7 0,8 7 0,-4-7 0,10 7 0,2-2 0,4 3 0,1 6 0,5-4 0,-4 8 0,10-8 0,-10 8 0,-1-8 0,-2 3 0,-9-5 0,10 0 0,-10 0 0,9 1 0,-4 0 0,5-1 0,-4 1 0,3 0 0,-9-1 0,4 0 0,-9-4 0,2-1 0,-6-4 0,2 0 0,-4 0 0,0 0 0,0-4 0,-4 0 0,0-8 0,0-2 0,-3-4 0,3 0 0,-4-5 0,0 3 0,0-8 0,0 9 0,0-9 0,0 8 0,0-8 0,0 9 0,0-4 0,0 5 0,0 0 0,0 0 0,0 0 0,-4 0 0,-1 4 0,-4-3 0,4 4 0,-6-9 0,5 3 0,-11-3 0,6-13 0,-7 7 0,6-14 0,-7 6 0,7 5 0,-7-4 0,8-1 0,-8 5 0,2-10 0,2 10 0,-4 1 0,5 7 0,0 5 0,1 4 0,5 1 0,-5 5 0,4 3 0,-4 1 0,1 4 0,2-4 0,-7 4 0,8-4 0,-8 4 0,4 0 0,-1 0 0,-3 0 0,-2 0 0,0 0 0,-4 0 0,-8 0 0,9 4 0,-9 1 0,13 0 0,0 3 0,0-3 0,5 0 0,-4 3 0,7-4 0,-2 1 0,4 2 0,-1-2 0,1-1 0,4 3 0,-4-6 0,7 7 0,-2-4 0,-1 1 0,3 2 0,-2-3 0,3 4 0,0 0 0,0 0 0,0 0 0,0 0 0,0-1 0,0 1 0,0-4 0,0-1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54:33.28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15728,'4'3'0,"8"6"3802,6 29-3802,4-3 1526,19 39-1526,-11-21 0,5 3 818,-8-9-818,-12-21 2701,-1-1-2701,-9-13 0,-2-4 0,-3 0 0,0 4 0,4-3 0,1 13 0,4-7 0,1 13 0,-1-9 0,0 4 0,0-5 0,-1-4 0,1-2 0,-5-4 0,4 0 0,-8 0 0,4 0 0,-4 0 0,4-4 0,-3 3 0,6-3 0,-6 4 0,6 0 0,-3 0 0,1 1 0,2-1 0,-3-4 0,1 3 0,2-2 0,-2 3 0,-1 0 0,3-4 0,-6 4 0,6-7 0,-2 6 0,-1-3 0,4 4 0,-4-3 0,1 2 0,2-3 0,-3 4 0,4 0 0,-4 0 0,3 0 0,-2 0 0,3 0 0,0 0 0,-4 0 0,3 0 0,-6 0 0,6-3 0,-6 2 0,6-6 0,-6 2 0,2-3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54:34.74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89 24575,'25'0'0,"14"0"0,32 0 0,-7 0 0,19 0 0,-18 0 0,-18 0 0,16 0 0,-31 0 0,16 0 0,-17 0 0,-1-4 0,-7 3 0,-9-6 0,-2 6 0,1-11 0,5 10 0,1-14 0,9 10 0,-8-8 0,-2 5 0,-1 4 0,-8-2 0,4 6 0,-5-2 0,0 3 0,-4 0 0,0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55:03.20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24575,'0'32'0,"0"8"0,22 51 0,-6-15 0,18 12 0,-10-26 0,-4-24 0,-3 6 0,-2-9 0,-6-15 0,1 2 0,-2-13 0,-4 3 0,3-8 0,-6 0 0,3-4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55:04.43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24575,'12'0'0,"9"0"0,4 0 0,7 0 0,-3 0 0,1 0 0,-1 0 0,-4 0 0,-2 0 0,-6 0 0,1 0 0,-4 0 0,3 0 0,-8 0 0,3 0 0,-4 0 0,0 0 0,0 0 0,0 0 0,0 0 0,5 0 0,0 0 0,1 0 0,2 0 0,-6 0 0,2 0 0,-4 0 0,0 0 0,0 0 0,-3 0 0,-2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7T20:55:05.94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2 238 17724,'-1'5'0,"6"-2"3078,13-3-3078,-3 0 1173,7-4-1173,-8-1 617,-1 0-617,4-3 1983,-8 7-1983,8-7 0,2-2 0,5-1 0,11-8 0,-4 3 0,24-6 0,-14 1 0,16-2 0,-8 0 0,-4 6 0,-2 1 0,-13 7 0,-7-1 0,-5 5 0,-4-3 0,-2 7 0,-11-2 0,2 3 0,-6 0 0</inkml:trace>
</inkml:ink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svg>
</file>

<file path=ppt/media/image56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5659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GreatGreyMouse/ADB_2025_PROJECT_RETAIL/DA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svg"/><Relationship Id="rId13" Type="http://schemas.openxmlformats.org/officeDocument/2006/relationships/image" Target="../media/image56.png"/><Relationship Id="rId3" Type="http://schemas.openxmlformats.org/officeDocument/2006/relationships/image" Target="../media/image46.png"/><Relationship Id="rId7" Type="http://schemas.openxmlformats.org/officeDocument/2006/relationships/image" Target="../media/image50.png"/><Relationship Id="rId12" Type="http://schemas.openxmlformats.org/officeDocument/2006/relationships/image" Target="../media/image55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9.svg"/><Relationship Id="rId11" Type="http://schemas.openxmlformats.org/officeDocument/2006/relationships/image" Target="../media/image54.png"/><Relationship Id="rId5" Type="http://schemas.openxmlformats.org/officeDocument/2006/relationships/image" Target="../media/image48.png"/><Relationship Id="rId10" Type="http://schemas.openxmlformats.org/officeDocument/2006/relationships/image" Target="../media/image53.svg"/><Relationship Id="rId4" Type="http://schemas.openxmlformats.org/officeDocument/2006/relationships/image" Target="../media/image47.svg"/><Relationship Id="rId9" Type="http://schemas.openxmlformats.org/officeDocument/2006/relationships/image" Target="../media/image5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customXml" Target="../ink/ink4.xml"/><Relationship Id="rId18" Type="http://schemas.openxmlformats.org/officeDocument/2006/relationships/image" Target="../media/image26.png"/><Relationship Id="rId26" Type="http://schemas.openxmlformats.org/officeDocument/2006/relationships/image" Target="../media/image30.png"/><Relationship Id="rId39" Type="http://schemas.openxmlformats.org/officeDocument/2006/relationships/customXml" Target="../ink/ink17.xml"/><Relationship Id="rId21" Type="http://schemas.openxmlformats.org/officeDocument/2006/relationships/customXml" Target="../ink/ink8.xml"/><Relationship Id="rId34" Type="http://schemas.openxmlformats.org/officeDocument/2006/relationships/image" Target="../media/image34.png"/><Relationship Id="rId42" Type="http://schemas.openxmlformats.org/officeDocument/2006/relationships/image" Target="../media/image38.png"/><Relationship Id="rId47" Type="http://schemas.openxmlformats.org/officeDocument/2006/relationships/customXml" Target="../ink/ink21.xml"/><Relationship Id="rId50" Type="http://schemas.openxmlformats.org/officeDocument/2006/relationships/image" Target="../media/image42.png"/><Relationship Id="rId7" Type="http://schemas.openxmlformats.org/officeDocument/2006/relationships/customXml" Target="../ink/ink1.xml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25.png"/><Relationship Id="rId29" Type="http://schemas.openxmlformats.org/officeDocument/2006/relationships/customXml" Target="../ink/ink12.xml"/><Relationship Id="rId11" Type="http://schemas.openxmlformats.org/officeDocument/2006/relationships/customXml" Target="../ink/ink3.xml"/><Relationship Id="rId24" Type="http://schemas.openxmlformats.org/officeDocument/2006/relationships/image" Target="../media/image29.png"/><Relationship Id="rId32" Type="http://schemas.openxmlformats.org/officeDocument/2006/relationships/image" Target="../media/image33.png"/><Relationship Id="rId37" Type="http://schemas.openxmlformats.org/officeDocument/2006/relationships/customXml" Target="../ink/ink16.xml"/><Relationship Id="rId40" Type="http://schemas.openxmlformats.org/officeDocument/2006/relationships/image" Target="../media/image37.png"/><Relationship Id="rId45" Type="http://schemas.openxmlformats.org/officeDocument/2006/relationships/customXml" Target="../ink/ink20.xml"/><Relationship Id="rId5" Type="http://schemas.openxmlformats.org/officeDocument/2006/relationships/image" Target="../media/image19.png"/><Relationship Id="rId15" Type="http://schemas.openxmlformats.org/officeDocument/2006/relationships/customXml" Target="../ink/ink5.xml"/><Relationship Id="rId23" Type="http://schemas.openxmlformats.org/officeDocument/2006/relationships/customXml" Target="../ink/ink9.xml"/><Relationship Id="rId28" Type="http://schemas.openxmlformats.org/officeDocument/2006/relationships/image" Target="../media/image31.png"/><Relationship Id="rId36" Type="http://schemas.openxmlformats.org/officeDocument/2006/relationships/image" Target="../media/image35.png"/><Relationship Id="rId49" Type="http://schemas.openxmlformats.org/officeDocument/2006/relationships/customXml" Target="../ink/ink22.xml"/><Relationship Id="rId10" Type="http://schemas.openxmlformats.org/officeDocument/2006/relationships/image" Target="../media/image22.png"/><Relationship Id="rId19" Type="http://schemas.openxmlformats.org/officeDocument/2006/relationships/customXml" Target="../ink/ink7.xml"/><Relationship Id="rId31" Type="http://schemas.openxmlformats.org/officeDocument/2006/relationships/customXml" Target="../ink/ink13.xml"/><Relationship Id="rId44" Type="http://schemas.openxmlformats.org/officeDocument/2006/relationships/image" Target="../media/image39.png"/><Relationship Id="rId4" Type="http://schemas.openxmlformats.org/officeDocument/2006/relationships/image" Target="../media/image18.png"/><Relationship Id="rId9" Type="http://schemas.openxmlformats.org/officeDocument/2006/relationships/customXml" Target="../ink/ink2.xml"/><Relationship Id="rId14" Type="http://schemas.openxmlformats.org/officeDocument/2006/relationships/image" Target="../media/image24.png"/><Relationship Id="rId22" Type="http://schemas.openxmlformats.org/officeDocument/2006/relationships/image" Target="../media/image28.png"/><Relationship Id="rId27" Type="http://schemas.openxmlformats.org/officeDocument/2006/relationships/customXml" Target="../ink/ink11.xml"/><Relationship Id="rId30" Type="http://schemas.openxmlformats.org/officeDocument/2006/relationships/image" Target="../media/image32.png"/><Relationship Id="rId35" Type="http://schemas.openxmlformats.org/officeDocument/2006/relationships/customXml" Target="../ink/ink15.xml"/><Relationship Id="rId43" Type="http://schemas.openxmlformats.org/officeDocument/2006/relationships/customXml" Target="../ink/ink19.xml"/><Relationship Id="rId48" Type="http://schemas.openxmlformats.org/officeDocument/2006/relationships/image" Target="../media/image41.png"/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12" Type="http://schemas.openxmlformats.org/officeDocument/2006/relationships/image" Target="../media/image23.png"/><Relationship Id="rId17" Type="http://schemas.openxmlformats.org/officeDocument/2006/relationships/customXml" Target="../ink/ink6.xml"/><Relationship Id="rId25" Type="http://schemas.openxmlformats.org/officeDocument/2006/relationships/customXml" Target="../ink/ink10.xml"/><Relationship Id="rId33" Type="http://schemas.openxmlformats.org/officeDocument/2006/relationships/customXml" Target="../ink/ink14.xml"/><Relationship Id="rId38" Type="http://schemas.openxmlformats.org/officeDocument/2006/relationships/image" Target="../media/image36.png"/><Relationship Id="rId46" Type="http://schemas.openxmlformats.org/officeDocument/2006/relationships/image" Target="../media/image40.png"/><Relationship Id="rId20" Type="http://schemas.openxmlformats.org/officeDocument/2006/relationships/image" Target="../media/image27.png"/><Relationship Id="rId41" Type="http://schemas.openxmlformats.org/officeDocument/2006/relationships/customXml" Target="../ink/ink1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0009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Disaccumulation: Converting Aggregated Forecasts to Fine-Grained Time Periods</a:t>
            </a:r>
            <a:endParaRPr lang="en-US" sz="4450" dirty="0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5283A5BF-86C6-1029-D099-0E2B96E23479}"/>
              </a:ext>
            </a:extLst>
          </p:cNvPr>
          <p:cNvSpPr/>
          <p:nvPr/>
        </p:nvSpPr>
        <p:spPr>
          <a:xfrm>
            <a:off x="793790" y="759774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GitHub: </a:t>
            </a:r>
            <a:r>
              <a:rPr lang="en" sz="18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4"/>
              </a:rPr>
              <a:t>https://</a:t>
            </a:r>
            <a:r>
              <a:rPr lang="en" sz="1800" b="1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4"/>
              </a:rPr>
              <a:t>github.com</a:t>
            </a:r>
            <a:r>
              <a:rPr lang="en" sz="18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4"/>
              </a:rPr>
              <a:t>/</a:t>
            </a:r>
            <a:r>
              <a:rPr lang="en" sz="1800" b="1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4"/>
              </a:rPr>
              <a:t>AGreatGreyMouse</a:t>
            </a:r>
            <a:r>
              <a:rPr lang="en" sz="18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4"/>
              </a:rPr>
              <a:t>/ADB_2025_PROJECT_RETAIL/DA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  <a:hlinkClick r:id="rId4"/>
              </a:rPr>
              <a:t> </a:t>
            </a:r>
            <a:endParaRPr lang="en-US" sz="1750" dirty="0"/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BB3D0591-86D7-8928-507B-BAE4FE257D1C}"/>
              </a:ext>
            </a:extLst>
          </p:cNvPr>
          <p:cNvSpPr/>
          <p:nvPr/>
        </p:nvSpPr>
        <p:spPr>
          <a:xfrm>
            <a:off x="11468415" y="7231184"/>
            <a:ext cx="3321011" cy="733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Ivan Fomin</a:t>
            </a:r>
            <a:endParaRPr lang="en-US" sz="44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5438" y="507563"/>
            <a:ext cx="4610338" cy="576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Takeaways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645438" y="1452563"/>
            <a:ext cx="737592" cy="1106448"/>
          </a:xfrm>
          <a:prstGeom prst="roundRect">
            <a:avLst>
              <a:gd name="adj" fmla="val 36003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5943" y="1867376"/>
            <a:ext cx="276582" cy="27658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67339" y="1636871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Flexibility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1567339" y="2035612"/>
            <a:ext cx="12417623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Seamlessly convert forecasts between any temporal granularity levels.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645438" y="2743319"/>
            <a:ext cx="737592" cy="1106448"/>
          </a:xfrm>
          <a:prstGeom prst="roundRect">
            <a:avLst>
              <a:gd name="adj" fmla="val 36003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75943" y="3158133"/>
            <a:ext cx="276582" cy="27658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567339" y="2927628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Accuracy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1567339" y="3326368"/>
            <a:ext cx="12417623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Proportional distribution methods maintain forecast integrity and reliability.</a:t>
            </a:r>
            <a:endParaRPr lang="en-US" sz="1450" dirty="0"/>
          </a:p>
        </p:txBody>
      </p:sp>
      <p:sp>
        <p:nvSpPr>
          <p:cNvPr id="11" name="Shape 7"/>
          <p:cNvSpPr/>
          <p:nvPr/>
        </p:nvSpPr>
        <p:spPr>
          <a:xfrm>
            <a:off x="645438" y="4034076"/>
            <a:ext cx="737592" cy="1106448"/>
          </a:xfrm>
          <a:prstGeom prst="roundRect">
            <a:avLst>
              <a:gd name="adj" fmla="val 36003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75943" y="4448889"/>
            <a:ext cx="276582" cy="276582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567339" y="4218384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Automation</a:t>
            </a:r>
            <a:endParaRPr lang="en-US" sz="1800" dirty="0"/>
          </a:p>
        </p:txBody>
      </p:sp>
      <p:sp>
        <p:nvSpPr>
          <p:cNvPr id="14" name="Text 9"/>
          <p:cNvSpPr/>
          <p:nvPr/>
        </p:nvSpPr>
        <p:spPr>
          <a:xfrm>
            <a:off x="1567339" y="4617125"/>
            <a:ext cx="12417623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Eliminates manual forecast splitting, significantly reducing errors and effort.</a:t>
            </a:r>
            <a:endParaRPr lang="en-US" sz="1450" dirty="0"/>
          </a:p>
        </p:txBody>
      </p:sp>
      <p:sp>
        <p:nvSpPr>
          <p:cNvPr id="15" name="Shape 10"/>
          <p:cNvSpPr/>
          <p:nvPr/>
        </p:nvSpPr>
        <p:spPr>
          <a:xfrm>
            <a:off x="645438" y="5324832"/>
            <a:ext cx="737592" cy="1106448"/>
          </a:xfrm>
          <a:prstGeom prst="roundRect">
            <a:avLst>
              <a:gd name="adj" fmla="val 36003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75943" y="5739646"/>
            <a:ext cx="276582" cy="276582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567339" y="5509141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Scalability</a:t>
            </a:r>
            <a:endParaRPr lang="en-US" sz="1800" dirty="0"/>
          </a:p>
        </p:txBody>
      </p:sp>
      <p:sp>
        <p:nvSpPr>
          <p:cNvPr id="18" name="Text 12"/>
          <p:cNvSpPr/>
          <p:nvPr/>
        </p:nvSpPr>
        <p:spPr>
          <a:xfrm>
            <a:off x="1567339" y="5907881"/>
            <a:ext cx="12417623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Handles large datasets efficiently with integrated progress tracking for robust performance.</a:t>
            </a:r>
            <a:endParaRPr lang="en-US" sz="1450" dirty="0"/>
          </a:p>
        </p:txBody>
      </p:sp>
      <p:sp>
        <p:nvSpPr>
          <p:cNvPr id="19" name="Shape 13"/>
          <p:cNvSpPr/>
          <p:nvPr/>
        </p:nvSpPr>
        <p:spPr>
          <a:xfrm>
            <a:off x="645438" y="6615589"/>
            <a:ext cx="737592" cy="1106448"/>
          </a:xfrm>
          <a:prstGeom prst="roundRect">
            <a:avLst>
              <a:gd name="adj" fmla="val 36003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75943" y="7030403"/>
            <a:ext cx="276582" cy="276582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1567339" y="6799898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Integration</a:t>
            </a:r>
            <a:endParaRPr lang="en-US" sz="1800" dirty="0"/>
          </a:p>
        </p:txBody>
      </p:sp>
      <p:sp>
        <p:nvSpPr>
          <p:cNvPr id="22" name="Text 15"/>
          <p:cNvSpPr/>
          <p:nvPr/>
        </p:nvSpPr>
        <p:spPr>
          <a:xfrm>
            <a:off x="1567339" y="7198638"/>
            <a:ext cx="12417623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Seamlessly fits into your existing end-to-end forecasting pipeline, enhancing overall capabilities.</a:t>
            </a:r>
            <a:endParaRPr lang="en-US" sz="1450" dirty="0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D476038-38C5-0515-2FA1-5A6AABBF0EDB}"/>
              </a:ext>
            </a:extLst>
          </p:cNvPr>
          <p:cNvSpPr/>
          <p:nvPr/>
        </p:nvSpPr>
        <p:spPr>
          <a:xfrm>
            <a:off x="12799457" y="7765961"/>
            <a:ext cx="1830943" cy="463639"/>
          </a:xfrm>
          <a:prstGeom prst="roundRect">
            <a:avLst/>
          </a:prstGeom>
          <a:solidFill>
            <a:srgbClr val="FFFF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Рисунок 24" descr="Изображение выглядит как млекопитающее, кот, домашняя кошка, Мелкие и средние кошки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0174A2F2-01A1-DE20-98EF-2CC4F614FA4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860451" y="4117781"/>
            <a:ext cx="4124511" cy="339561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120056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Challenge: Temporal Granularity Mismatch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Demand forecasts are frequently generated at </a:t>
            </a: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aggregated time levels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such as monthly or quarterly. However, critical business operations and planning often require these forecasts at a </a:t>
            </a: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finer granularity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like weekly or daily.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438406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Forecasts generated at aggregated levels (monthly, quarterly)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880604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Business operations demand finer granularity (weekly, daily)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322802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Need to split aggregated forecasts while preserving total values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765000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Maintain accuracy when distributing forecast values across periods</a:t>
            </a:r>
            <a:endParaRPr lang="en-US" sz="17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0B9466D-06B9-39CE-87A2-6BFEA657533C}"/>
              </a:ext>
            </a:extLst>
          </p:cNvPr>
          <p:cNvSpPr/>
          <p:nvPr/>
        </p:nvSpPr>
        <p:spPr>
          <a:xfrm>
            <a:off x="12799457" y="7765961"/>
            <a:ext cx="1830943" cy="463639"/>
          </a:xfrm>
          <a:prstGeom prst="roundRect">
            <a:avLst/>
          </a:prstGeom>
          <a:solidFill>
            <a:srgbClr val="FFFF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753428"/>
            <a:ext cx="7649408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Disaccumulation: Definition &amp; Purpose</a:t>
            </a:r>
            <a:endParaRPr lang="en-US" sz="3450" dirty="0"/>
          </a:p>
        </p:txBody>
      </p:sp>
      <p:sp>
        <p:nvSpPr>
          <p:cNvPr id="4" name="Shape 1"/>
          <p:cNvSpPr/>
          <p:nvPr/>
        </p:nvSpPr>
        <p:spPr>
          <a:xfrm>
            <a:off x="617458" y="1569363"/>
            <a:ext cx="7909084" cy="1344454"/>
          </a:xfrm>
          <a:prstGeom prst="roundRect">
            <a:avLst>
              <a:gd name="adj" fmla="val 8162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594598" y="1569363"/>
            <a:ext cx="91440" cy="1344454"/>
          </a:xfrm>
          <a:prstGeom prst="roundRect">
            <a:avLst>
              <a:gd name="adj" fmla="val 81039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885230" y="1768554"/>
            <a:ext cx="2265878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Converting Granularity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885230" y="2150031"/>
            <a:ext cx="7442121" cy="564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Disaccumulation is the precise process of converting forecasts from </a:t>
            </a:r>
            <a:r>
              <a:rPr lang="en-US" sz="13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coarse to fine temporal granularity</a:t>
            </a: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ensuring data integrity.</a:t>
            </a:r>
            <a:endParaRPr lang="en-US" sz="1350" dirty="0"/>
          </a:p>
        </p:txBody>
      </p:sp>
      <p:sp>
        <p:nvSpPr>
          <p:cNvPr id="8" name="Shape 5"/>
          <p:cNvSpPr/>
          <p:nvPr/>
        </p:nvSpPr>
        <p:spPr>
          <a:xfrm>
            <a:off x="617458" y="3090148"/>
            <a:ext cx="7909084" cy="1344454"/>
          </a:xfrm>
          <a:prstGeom prst="roundRect">
            <a:avLst>
              <a:gd name="adj" fmla="val 8162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594598" y="3090148"/>
            <a:ext cx="91440" cy="1344454"/>
          </a:xfrm>
          <a:prstGeom prst="roundRect">
            <a:avLst>
              <a:gd name="adj" fmla="val 81039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885230" y="3289340"/>
            <a:ext cx="2782253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Splitting Aggregated Periods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885230" y="3670816"/>
            <a:ext cx="7442121" cy="564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It systematically splits aggregated time periods (e.g., monthly) into smaller, more actionable segments (e.g., weekly or daily).</a:t>
            </a:r>
            <a:endParaRPr lang="en-US" sz="1350" dirty="0"/>
          </a:p>
        </p:txBody>
      </p:sp>
      <p:sp>
        <p:nvSpPr>
          <p:cNvPr id="12" name="Shape 9"/>
          <p:cNvSpPr/>
          <p:nvPr/>
        </p:nvSpPr>
        <p:spPr>
          <a:xfrm>
            <a:off x="617458" y="4610933"/>
            <a:ext cx="7909084" cy="1344454"/>
          </a:xfrm>
          <a:prstGeom prst="roundRect">
            <a:avLst>
              <a:gd name="adj" fmla="val 8162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594598" y="4610933"/>
            <a:ext cx="91440" cy="1344454"/>
          </a:xfrm>
          <a:prstGeom prst="roundRect">
            <a:avLst>
              <a:gd name="adj" fmla="val 81039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885230" y="4810125"/>
            <a:ext cx="249245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Proportional Distribution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885230" y="5191601"/>
            <a:ext cx="7442121" cy="564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Forecast values are proportionally distributed across these finer periods, based on their respective time durations.</a:t>
            </a:r>
            <a:endParaRPr lang="en-US" sz="1350" dirty="0"/>
          </a:p>
        </p:txBody>
      </p:sp>
      <p:sp>
        <p:nvSpPr>
          <p:cNvPr id="16" name="Shape 13"/>
          <p:cNvSpPr/>
          <p:nvPr/>
        </p:nvSpPr>
        <p:spPr>
          <a:xfrm>
            <a:off x="617458" y="6131719"/>
            <a:ext cx="7909084" cy="1344454"/>
          </a:xfrm>
          <a:prstGeom prst="roundRect">
            <a:avLst>
              <a:gd name="adj" fmla="val 8162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Shape 14"/>
          <p:cNvSpPr/>
          <p:nvPr/>
        </p:nvSpPr>
        <p:spPr>
          <a:xfrm>
            <a:off x="594598" y="6131719"/>
            <a:ext cx="91440" cy="1344454"/>
          </a:xfrm>
          <a:prstGeom prst="roundRect">
            <a:avLst>
              <a:gd name="adj" fmla="val 81039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885230" y="6330910"/>
            <a:ext cx="2205395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Value Preservation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885230" y="6712387"/>
            <a:ext cx="7442121" cy="564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Critically, this process preserves the total forecast values across all forecast types (e.g., statistical, machine learning, hybrid models).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485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Core Capabilities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2210991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23456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Multi-level Support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2836069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Handles Daily (D), Weekly (W.2 = Monday start), and Monthly (M) periods for flexible planning.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35893" y="2210991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86356" y="23456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Automatic Detection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086356" y="2836069"/>
            <a:ext cx="330815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Intelligently checks if input data already matches the target granularity, optimizing processing.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677995" y="2210991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528459" y="2345650"/>
            <a:ext cx="32030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Proportional Distribution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528459" y="2836069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Accurately splits forecast values by day count within each sub-period.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93790" y="4741307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44253" y="4875967"/>
            <a:ext cx="30077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Multiple Forecast Types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644253" y="5366385"/>
            <a:ext cx="330815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Processes VF_FORECAST_VALUE, ML_FORECAST_VALUE, and HYBRID_FORECAST_VALUE simultaneously.</a:t>
            </a:r>
            <a:endParaRPr lang="en-US" sz="17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235893" y="4741307"/>
            <a:ext cx="566976" cy="56697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086356" y="48759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Lifecycle Integration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6086356" y="5366385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Provides a robust framework for product, location, and customer lifecycle filtering.</a:t>
            </a:r>
            <a:endParaRPr lang="en-US" sz="1750" dirty="0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9F02974A-FCE7-3C94-F6CA-AF24D3E331B7}"/>
              </a:ext>
            </a:extLst>
          </p:cNvPr>
          <p:cNvSpPr/>
          <p:nvPr/>
        </p:nvSpPr>
        <p:spPr>
          <a:xfrm>
            <a:off x="12799457" y="7765961"/>
            <a:ext cx="1830943" cy="463639"/>
          </a:xfrm>
          <a:prstGeom prst="roundRect">
            <a:avLst/>
          </a:prstGeom>
          <a:solidFill>
            <a:srgbClr val="FFFF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3142"/>
            <a:ext cx="82981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Disaccumulation Algorithm Flow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40593"/>
            <a:ext cx="4196358" cy="30480"/>
          </a:xfrm>
          <a:prstGeom prst="rect">
            <a:avLst/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793790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Granularity Check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505319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Validates if the input forecast periods align with the desired target granularity.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840593"/>
            <a:ext cx="4196358" cy="30480"/>
          </a:xfrm>
          <a:prstGeom prst="rect">
            <a:avLst/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216962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Period Splitting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505319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If a mismatch is detected, each aggregated period is divided into target time buckets.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840593"/>
            <a:ext cx="4196358" cy="30480"/>
          </a:xfrm>
          <a:prstGeom prst="rect">
            <a:avLst/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640133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Value Distribution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Calculates the proportional share of the forecast value for each newly created sub-period.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793790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Lifecycle Filtering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Applies specific product, location, and customer lifecycle constraints to refine the data.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428548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Output Generation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Delivers the refined forecasts at the precisely defined target granularity.</a:t>
            </a:r>
            <a:endParaRPr lang="en-US" sz="1750" dirty="0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9F9C056-4707-B6CA-27AB-A139EC718CA8}"/>
              </a:ext>
            </a:extLst>
          </p:cNvPr>
          <p:cNvSpPr/>
          <p:nvPr/>
        </p:nvSpPr>
        <p:spPr>
          <a:xfrm>
            <a:off x="12799457" y="7765961"/>
            <a:ext cx="1830943" cy="463639"/>
          </a:xfrm>
          <a:prstGeom prst="roundRect">
            <a:avLst/>
          </a:prstGeom>
          <a:solidFill>
            <a:srgbClr val="FFFF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161121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Technical Architecture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26644"/>
            <a:ext cx="3597473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Modular Design for Robustness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21638" y="2254925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Class-based Design:</a:t>
            </a: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 dedicated Disaccumulation class with modular methods for clarity and maintenance.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2986921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Period Calculation:</a:t>
            </a: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Smart date handling, specifically for weekly boundaries (W.2 = Monday start).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3718917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Proportional Formula:</a:t>
            </a: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r>
              <a:rPr lang="en-US" sz="16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forecast_value × (sub_period_days / original_period_days)</a:t>
            </a: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ensures accurate distribution.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638" y="4450913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Preservation:</a:t>
            </a: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Maintains all crucial dimensional attributes (Product, Location, Customer, Channel).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21638" y="5182910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Performance:</a:t>
            </a: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Efficient row-by-row processing with integrated progress tracking for large datasets.</a:t>
            </a:r>
            <a:endParaRPr lang="en-US" sz="16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6662" y="943749"/>
            <a:ext cx="6342102" cy="6342102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CFE5DE1-BDAD-0C41-0395-3239AD49DF45}"/>
              </a:ext>
            </a:extLst>
          </p:cNvPr>
          <p:cNvSpPr/>
          <p:nvPr/>
        </p:nvSpPr>
        <p:spPr>
          <a:xfrm>
            <a:off x="12799457" y="7765961"/>
            <a:ext cx="1830943" cy="463639"/>
          </a:xfrm>
          <a:prstGeom prst="roundRect">
            <a:avLst/>
          </a:prstGeom>
          <a:solidFill>
            <a:srgbClr val="FFFF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23">
            <a:extLst>
              <a:ext uri="{FF2B5EF4-FFF2-40B4-BE49-F238E27FC236}">
                <a16:creationId xmlns:a16="http://schemas.microsoft.com/office/drawing/2014/main" id="{9CD0BC15-FC05-08B9-F3AA-3EFF305AD78D}"/>
              </a:ext>
            </a:extLst>
          </p:cNvPr>
          <p:cNvSpPr/>
          <p:nvPr/>
        </p:nvSpPr>
        <p:spPr>
          <a:xfrm>
            <a:off x="7311087" y="453488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8" name="Shape 23">
            <a:extLst>
              <a:ext uri="{FF2B5EF4-FFF2-40B4-BE49-F238E27FC236}">
                <a16:creationId xmlns:a16="http://schemas.microsoft.com/office/drawing/2014/main" id="{19508706-116B-BC1E-51A2-B2ABB0FFECFB}"/>
              </a:ext>
            </a:extLst>
          </p:cNvPr>
          <p:cNvSpPr/>
          <p:nvPr/>
        </p:nvSpPr>
        <p:spPr>
          <a:xfrm>
            <a:off x="7329578" y="1309472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7" name="Shape 23">
            <a:extLst>
              <a:ext uri="{FF2B5EF4-FFF2-40B4-BE49-F238E27FC236}">
                <a16:creationId xmlns:a16="http://schemas.microsoft.com/office/drawing/2014/main" id="{A5FAD4DA-6C31-93A6-D545-E47866C5C4D3}"/>
              </a:ext>
            </a:extLst>
          </p:cNvPr>
          <p:cNvSpPr/>
          <p:nvPr/>
        </p:nvSpPr>
        <p:spPr>
          <a:xfrm>
            <a:off x="7304796" y="3865403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6" name="Shape 23">
            <a:extLst>
              <a:ext uri="{FF2B5EF4-FFF2-40B4-BE49-F238E27FC236}">
                <a16:creationId xmlns:a16="http://schemas.microsoft.com/office/drawing/2014/main" id="{AF20590B-FE7E-02E7-EDAD-50D6D3D5AC25}"/>
              </a:ext>
            </a:extLst>
          </p:cNvPr>
          <p:cNvSpPr/>
          <p:nvPr/>
        </p:nvSpPr>
        <p:spPr>
          <a:xfrm>
            <a:off x="7311089" y="4313673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396835" y="311825"/>
            <a:ext cx="29735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Real-World Application</a:t>
            </a:r>
            <a:endParaRPr lang="en-US" sz="2200" dirty="0"/>
          </a:p>
        </p:txBody>
      </p:sp>
      <p:sp>
        <p:nvSpPr>
          <p:cNvPr id="29" name="Shape 23"/>
          <p:cNvSpPr/>
          <p:nvPr/>
        </p:nvSpPr>
        <p:spPr>
          <a:xfrm>
            <a:off x="7311089" y="5604225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Text 25"/>
          <p:cNvSpPr/>
          <p:nvPr/>
        </p:nvSpPr>
        <p:spPr>
          <a:xfrm>
            <a:off x="5038606" y="9769673"/>
            <a:ext cx="170961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Validation: Total Preserved</a:t>
            </a:r>
            <a:endParaRPr lang="en-US" sz="1100" dirty="0"/>
          </a:p>
        </p:txBody>
      </p:sp>
      <p:sp>
        <p:nvSpPr>
          <p:cNvPr id="32" name="Text 26"/>
          <p:cNvSpPr/>
          <p:nvPr/>
        </p:nvSpPr>
        <p:spPr>
          <a:xfrm>
            <a:off x="396835" y="10014823"/>
            <a:ext cx="635138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sum of weekly values equals 100 units, demonstrating total preservation.</a:t>
            </a:r>
            <a:endParaRPr lang="en-US" sz="850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95BC5DE-B62F-58E2-597C-E4176B222D39}"/>
              </a:ext>
            </a:extLst>
          </p:cNvPr>
          <p:cNvGrpSpPr/>
          <p:nvPr/>
        </p:nvGrpSpPr>
        <p:grpSpPr>
          <a:xfrm>
            <a:off x="3710480" y="488990"/>
            <a:ext cx="7464591" cy="7572758"/>
            <a:chOff x="396835" y="892969"/>
            <a:chExt cx="13836730" cy="13029843"/>
          </a:xfrm>
        </p:grpSpPr>
        <p:sp>
          <p:nvSpPr>
            <p:cNvPr id="3" name="Shape 1"/>
            <p:cNvSpPr/>
            <p:nvPr/>
          </p:nvSpPr>
          <p:spPr>
            <a:xfrm>
              <a:off x="7307580" y="892969"/>
              <a:ext cx="15240" cy="13029843"/>
            </a:xfrm>
            <a:prstGeom prst="roundRect">
              <a:avLst>
                <a:gd name="adj" fmla="val 312558"/>
              </a:avLst>
            </a:prstGeom>
            <a:solidFill>
              <a:srgbClr val="CECEC9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Shape 2"/>
            <p:cNvSpPr/>
            <p:nvPr/>
          </p:nvSpPr>
          <p:spPr>
            <a:xfrm>
              <a:off x="6862703" y="1012865"/>
              <a:ext cx="340162" cy="15240"/>
            </a:xfrm>
            <a:prstGeom prst="roundRect">
              <a:avLst>
                <a:gd name="adj" fmla="val 312558"/>
              </a:avLst>
            </a:prstGeom>
            <a:solidFill>
              <a:srgbClr val="CECEC9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 4"/>
            <p:cNvSpPr/>
            <p:nvPr/>
          </p:nvSpPr>
          <p:spPr>
            <a:xfrm>
              <a:off x="7230130" y="914162"/>
              <a:ext cx="170021" cy="21264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1300"/>
                </a:lnSpc>
                <a:buNone/>
              </a:pPr>
              <a:r>
                <a:rPr lang="en-US" sz="1300" dirty="0">
                  <a:solidFill>
                    <a:srgbClr val="272525"/>
                  </a:solidFill>
                  <a:latin typeface="Gelasio" pitchFamily="34" charset="0"/>
                  <a:ea typeface="Gelasio" pitchFamily="34" charset="-122"/>
                  <a:cs typeface="Gelasio" pitchFamily="34" charset="-120"/>
                </a:rPr>
                <a:t>1</a:t>
              </a:r>
              <a:endParaRPr lang="en-US" sz="1300" dirty="0"/>
            </a:p>
          </p:txBody>
        </p:sp>
        <p:sp>
          <p:nvSpPr>
            <p:cNvPr id="7" name="Text 5"/>
            <p:cNvSpPr/>
            <p:nvPr/>
          </p:nvSpPr>
          <p:spPr>
            <a:xfrm>
              <a:off x="5218509" y="931902"/>
              <a:ext cx="1529715" cy="17716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r">
                <a:lnSpc>
                  <a:spcPts val="1350"/>
                </a:lnSpc>
                <a:buNone/>
              </a:pPr>
              <a:r>
                <a:rPr lang="en-US" sz="1100" dirty="0">
                  <a:solidFill>
                    <a:srgbClr val="272525"/>
                  </a:solidFill>
                  <a:latin typeface="Gelasio" pitchFamily="34" charset="0"/>
                  <a:ea typeface="Gelasio" pitchFamily="34" charset="-122"/>
                  <a:cs typeface="Gelasio" pitchFamily="34" charset="-120"/>
                </a:rPr>
                <a:t>Input: Monthly Forecast</a:t>
              </a:r>
              <a:endParaRPr lang="en-US" sz="1100" dirty="0"/>
            </a:p>
          </p:txBody>
        </p:sp>
        <p:sp>
          <p:nvSpPr>
            <p:cNvPr id="8" name="Text 6"/>
            <p:cNvSpPr/>
            <p:nvPr/>
          </p:nvSpPr>
          <p:spPr>
            <a:xfrm>
              <a:off x="396835" y="1177052"/>
              <a:ext cx="6351389" cy="18145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r">
                <a:lnSpc>
                  <a:spcPts val="1400"/>
                </a:lnSpc>
                <a:buNone/>
              </a:pPr>
              <a:r>
                <a:rPr lang="en-US" sz="850" dirty="0">
                  <a:solidFill>
                    <a:srgbClr val="272525"/>
                  </a:solidFill>
                  <a:latin typeface="Lato" pitchFamily="34" charset="0"/>
                  <a:ea typeface="Lato" pitchFamily="34" charset="-122"/>
                  <a:cs typeface="Lato" pitchFamily="34" charset="-120"/>
                </a:rPr>
                <a:t>Monthly forecast for Jan 2 - Feb 1, 2015, totaling 100 units.</a:t>
              </a:r>
              <a:endParaRPr lang="en-US" sz="850" dirty="0"/>
            </a:p>
          </p:txBody>
        </p:sp>
        <p:pic>
          <p:nvPicPr>
            <p:cNvPr id="9" name="Image 0" descr="preencoded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6835" y="1486019"/>
              <a:ext cx="6351389" cy="3599021"/>
            </a:xfrm>
            <a:prstGeom prst="rect">
              <a:avLst/>
            </a:prstGeom>
          </p:spPr>
        </p:pic>
        <p:sp>
          <p:nvSpPr>
            <p:cNvPr id="13" name="Text 10"/>
            <p:cNvSpPr/>
            <p:nvPr/>
          </p:nvSpPr>
          <p:spPr>
            <a:xfrm>
              <a:off x="7872382" y="2304707"/>
              <a:ext cx="1708189" cy="17716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1350"/>
                </a:lnSpc>
                <a:buNone/>
              </a:pPr>
              <a:r>
                <a:rPr lang="en-US" sz="1100" dirty="0">
                  <a:solidFill>
                    <a:srgbClr val="272525"/>
                  </a:solidFill>
                  <a:latin typeface="Gelasio" pitchFamily="34" charset="0"/>
                  <a:ea typeface="Gelasio" pitchFamily="34" charset="-122"/>
                  <a:cs typeface="Gelasio" pitchFamily="34" charset="-120"/>
                </a:rPr>
                <a:t>Target: Weekly Granularity</a:t>
              </a:r>
              <a:endParaRPr lang="en-US" sz="1100" dirty="0"/>
            </a:p>
          </p:txBody>
        </p:sp>
        <p:sp>
          <p:nvSpPr>
            <p:cNvPr id="14" name="Text 11"/>
            <p:cNvSpPr/>
            <p:nvPr/>
          </p:nvSpPr>
          <p:spPr>
            <a:xfrm>
              <a:off x="7872382" y="2549858"/>
              <a:ext cx="6351389" cy="18145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1400"/>
                </a:lnSpc>
                <a:buNone/>
              </a:pPr>
              <a:r>
                <a:rPr lang="en-US" sz="850" dirty="0">
                  <a:solidFill>
                    <a:srgbClr val="272525"/>
                  </a:solidFill>
                  <a:latin typeface="Lato" pitchFamily="34" charset="0"/>
                  <a:ea typeface="Lato" pitchFamily="34" charset="-122"/>
                  <a:cs typeface="Lato" pitchFamily="34" charset="-120"/>
                </a:rPr>
                <a:t>Convert to weekly forecasts, with weeks starting on Monday (W.2).</a:t>
              </a:r>
              <a:endParaRPr lang="en-US" sz="850" dirty="0"/>
            </a:p>
          </p:txBody>
        </p:sp>
        <p:pic>
          <p:nvPicPr>
            <p:cNvPr id="15" name="Image 1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72382" y="2858824"/>
              <a:ext cx="6351389" cy="3599020"/>
            </a:xfrm>
            <a:prstGeom prst="rect">
              <a:avLst/>
            </a:prstGeom>
          </p:spPr>
        </p:pic>
        <p:sp>
          <p:nvSpPr>
            <p:cNvPr id="18" name="Text 14"/>
            <p:cNvSpPr/>
            <p:nvPr/>
          </p:nvSpPr>
          <p:spPr>
            <a:xfrm>
              <a:off x="7239926" y="6770079"/>
              <a:ext cx="170020" cy="21264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1300"/>
                </a:lnSpc>
                <a:buNone/>
              </a:pPr>
              <a:r>
                <a:rPr lang="en-US" sz="1300" dirty="0">
                  <a:solidFill>
                    <a:srgbClr val="272525"/>
                  </a:solidFill>
                  <a:latin typeface="Gelasio" pitchFamily="34" charset="0"/>
                  <a:ea typeface="Gelasio" pitchFamily="34" charset="-122"/>
                  <a:cs typeface="Gelasio" pitchFamily="34" charset="-120"/>
                </a:rPr>
                <a:t>3</a:t>
              </a:r>
              <a:endParaRPr lang="en-US" sz="1300" dirty="0"/>
            </a:p>
          </p:txBody>
        </p:sp>
        <p:sp>
          <p:nvSpPr>
            <p:cNvPr id="19" name="Text 15"/>
            <p:cNvSpPr/>
            <p:nvPr/>
          </p:nvSpPr>
          <p:spPr>
            <a:xfrm>
              <a:off x="4728006" y="6787820"/>
              <a:ext cx="2030016" cy="17716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r">
                <a:lnSpc>
                  <a:spcPts val="1350"/>
                </a:lnSpc>
                <a:buNone/>
              </a:pPr>
              <a:r>
                <a:rPr lang="en-US" sz="1100" dirty="0">
                  <a:solidFill>
                    <a:srgbClr val="272525"/>
                  </a:solidFill>
                  <a:latin typeface="Gelasio" pitchFamily="34" charset="0"/>
                  <a:ea typeface="Gelasio" pitchFamily="34" charset="-122"/>
                  <a:cs typeface="Gelasio" pitchFamily="34" charset="-120"/>
                </a:rPr>
                <a:t>Process: Splitting &amp; Distribution</a:t>
              </a:r>
              <a:endParaRPr lang="en-US" sz="1100" dirty="0"/>
            </a:p>
          </p:txBody>
        </p:sp>
        <p:sp>
          <p:nvSpPr>
            <p:cNvPr id="20" name="Text 16"/>
            <p:cNvSpPr/>
            <p:nvPr/>
          </p:nvSpPr>
          <p:spPr>
            <a:xfrm>
              <a:off x="406632" y="7032969"/>
              <a:ext cx="6351389" cy="18145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r">
                <a:lnSpc>
                  <a:spcPts val="1400"/>
                </a:lnSpc>
                <a:buNone/>
              </a:pPr>
              <a:r>
                <a:rPr lang="en-US" sz="850" dirty="0">
                  <a:solidFill>
                    <a:srgbClr val="272525"/>
                  </a:solidFill>
                  <a:latin typeface="Lato" pitchFamily="34" charset="0"/>
                  <a:ea typeface="Lato" pitchFamily="34" charset="-122"/>
                  <a:cs typeface="Lato" pitchFamily="34" charset="-120"/>
                </a:rPr>
                <a:t>The monthly period is split into 4-5 distinct weekly periods.</a:t>
              </a:r>
              <a:endParaRPr lang="en-US" sz="850" dirty="0"/>
            </a:p>
          </p:txBody>
        </p:sp>
        <p:sp>
          <p:nvSpPr>
            <p:cNvPr id="22" name="Shape 17"/>
            <p:cNvSpPr/>
            <p:nvPr/>
          </p:nvSpPr>
          <p:spPr>
            <a:xfrm>
              <a:off x="7427535" y="7641193"/>
              <a:ext cx="340162" cy="15240"/>
            </a:xfrm>
            <a:prstGeom prst="roundRect">
              <a:avLst>
                <a:gd name="adj" fmla="val 312558"/>
              </a:avLst>
            </a:prstGeom>
            <a:solidFill>
              <a:srgbClr val="CECEC9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 19"/>
            <p:cNvSpPr/>
            <p:nvPr/>
          </p:nvSpPr>
          <p:spPr>
            <a:xfrm>
              <a:off x="7230130" y="7542490"/>
              <a:ext cx="170021" cy="21264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1300"/>
                </a:lnSpc>
                <a:buNone/>
              </a:pPr>
              <a:r>
                <a:rPr lang="en-US" sz="1300" dirty="0">
                  <a:solidFill>
                    <a:srgbClr val="272525"/>
                  </a:solidFill>
                  <a:latin typeface="Gelasio" pitchFamily="34" charset="0"/>
                  <a:ea typeface="Gelasio" pitchFamily="34" charset="-122"/>
                  <a:cs typeface="Gelasio" pitchFamily="34" charset="-120"/>
                </a:rPr>
                <a:t>4</a:t>
              </a:r>
              <a:endParaRPr lang="en-US" sz="1300" dirty="0"/>
            </a:p>
          </p:txBody>
        </p:sp>
        <p:sp>
          <p:nvSpPr>
            <p:cNvPr id="25" name="Text 20"/>
            <p:cNvSpPr/>
            <p:nvPr/>
          </p:nvSpPr>
          <p:spPr>
            <a:xfrm>
              <a:off x="7882176" y="7560231"/>
              <a:ext cx="1616154" cy="17716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1350"/>
                </a:lnSpc>
                <a:buNone/>
              </a:pPr>
              <a:r>
                <a:rPr lang="en-US" sz="1100" dirty="0">
                  <a:solidFill>
                    <a:srgbClr val="272525"/>
                  </a:solidFill>
                  <a:latin typeface="Gelasio" pitchFamily="34" charset="0"/>
                  <a:ea typeface="Gelasio" pitchFamily="34" charset="-122"/>
                  <a:cs typeface="Gelasio" pitchFamily="34" charset="-120"/>
                </a:rPr>
                <a:t>Output: Weekly Forecasts</a:t>
              </a:r>
              <a:endParaRPr lang="en-US" sz="1100" dirty="0"/>
            </a:p>
          </p:txBody>
        </p:sp>
        <p:sp>
          <p:nvSpPr>
            <p:cNvPr id="26" name="Text 21"/>
            <p:cNvSpPr/>
            <p:nvPr/>
          </p:nvSpPr>
          <p:spPr>
            <a:xfrm>
              <a:off x="7882176" y="7805380"/>
              <a:ext cx="6351389" cy="18145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1400"/>
                </a:lnSpc>
                <a:buNone/>
              </a:pPr>
              <a:r>
                <a:rPr lang="en-US" sz="850" dirty="0">
                  <a:solidFill>
                    <a:srgbClr val="272525"/>
                  </a:solidFill>
                  <a:latin typeface="Lato" pitchFamily="34" charset="0"/>
                  <a:ea typeface="Lato" pitchFamily="34" charset="-122"/>
                  <a:cs typeface="Lato" pitchFamily="34" charset="-120"/>
                </a:rPr>
                <a:t>Weekly forecasts generated with proportional values (e.g., 23.33, 23.33, 23.33, 30.01 units).</a:t>
              </a:r>
              <a:endParaRPr lang="en-US" sz="850" dirty="0"/>
            </a:p>
          </p:txBody>
        </p:sp>
        <p:pic>
          <p:nvPicPr>
            <p:cNvPr id="27" name="Image 3" descr="preencoded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882176" y="8114348"/>
              <a:ext cx="6351389" cy="3599021"/>
            </a:xfrm>
            <a:prstGeom prst="rect">
              <a:avLst/>
            </a:prstGeom>
          </p:spPr>
        </p:pic>
        <p:sp>
          <p:nvSpPr>
            <p:cNvPr id="28" name="Shape 22"/>
            <p:cNvSpPr/>
            <p:nvPr/>
          </p:nvSpPr>
          <p:spPr>
            <a:xfrm>
              <a:off x="6862703" y="9850636"/>
              <a:ext cx="340162" cy="15240"/>
            </a:xfrm>
            <a:prstGeom prst="roundRect">
              <a:avLst>
                <a:gd name="adj" fmla="val 312558"/>
              </a:avLst>
            </a:prstGeom>
            <a:solidFill>
              <a:srgbClr val="CECEC9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Text 24"/>
            <p:cNvSpPr/>
            <p:nvPr/>
          </p:nvSpPr>
          <p:spPr>
            <a:xfrm>
              <a:off x="7230130" y="9751933"/>
              <a:ext cx="170021" cy="21264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1300"/>
                </a:lnSpc>
                <a:buNone/>
              </a:pPr>
              <a:r>
                <a:rPr lang="en-US" sz="1300" dirty="0">
                  <a:solidFill>
                    <a:srgbClr val="272525"/>
                  </a:solidFill>
                  <a:latin typeface="Gelasio" pitchFamily="34" charset="0"/>
                  <a:ea typeface="Gelasio" pitchFamily="34" charset="-122"/>
                  <a:cs typeface="Gelasio" pitchFamily="34" charset="-120"/>
                </a:rPr>
                <a:t>5</a:t>
              </a:r>
              <a:endParaRPr lang="en-US" sz="1300" dirty="0"/>
            </a:p>
          </p:txBody>
        </p:sp>
        <p:pic>
          <p:nvPicPr>
            <p:cNvPr id="33" name="Image 4" descr="preencoded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6835" y="10323790"/>
              <a:ext cx="6351389" cy="3599021"/>
            </a:xfrm>
            <a:prstGeom prst="rect">
              <a:avLst/>
            </a:prstGeom>
          </p:spPr>
        </p:pic>
      </p:grp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875348A1-4CC2-65AE-53BE-FB6C78D02C11}"/>
              </a:ext>
            </a:extLst>
          </p:cNvPr>
          <p:cNvSpPr/>
          <p:nvPr/>
        </p:nvSpPr>
        <p:spPr>
          <a:xfrm>
            <a:off x="12799457" y="7765961"/>
            <a:ext cx="1830943" cy="463639"/>
          </a:xfrm>
          <a:prstGeom prst="roundRect">
            <a:avLst/>
          </a:prstGeom>
          <a:solidFill>
            <a:srgbClr val="FFFF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52" name="Рукописный ввод 51">
                <a:extLst>
                  <a:ext uri="{FF2B5EF4-FFF2-40B4-BE49-F238E27FC236}">
                    <a16:creationId xmlns:a16="http://schemas.microsoft.com/office/drawing/2014/main" id="{F08EC69B-1F48-F88E-FEE4-2920E80E0C8B}"/>
                  </a:ext>
                </a:extLst>
              </p14:cNvPr>
              <p14:cNvContentPartPr/>
              <p14:nvPr/>
            </p14:nvContentPartPr>
            <p14:xfrm>
              <a:off x="5058964" y="6216253"/>
              <a:ext cx="204120" cy="55800"/>
            </p14:xfrm>
          </p:contentPart>
        </mc:Choice>
        <mc:Fallback>
          <p:pic>
            <p:nvPicPr>
              <p:cNvPr id="52" name="Рукописный ввод 51">
                <a:extLst>
                  <a:ext uri="{FF2B5EF4-FFF2-40B4-BE49-F238E27FC236}">
                    <a16:creationId xmlns:a16="http://schemas.microsoft.com/office/drawing/2014/main" id="{F08EC69B-1F48-F88E-FEE4-2920E80E0C8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050324" y="6207253"/>
                <a:ext cx="221760" cy="73440"/>
              </a:xfrm>
              <a:prstGeom prst="rect">
                <a:avLst/>
              </a:prstGeom>
            </p:spPr>
          </p:pic>
        </mc:Fallback>
      </mc:AlternateContent>
      <p:grpSp>
        <p:nvGrpSpPr>
          <p:cNvPr id="101" name="Группа 100">
            <a:extLst>
              <a:ext uri="{FF2B5EF4-FFF2-40B4-BE49-F238E27FC236}">
                <a16:creationId xmlns:a16="http://schemas.microsoft.com/office/drawing/2014/main" id="{3AA5D61E-74CD-EDAC-579D-90C1FC4B1FCE}"/>
              </a:ext>
            </a:extLst>
          </p:cNvPr>
          <p:cNvGrpSpPr/>
          <p:nvPr/>
        </p:nvGrpSpPr>
        <p:grpSpPr>
          <a:xfrm>
            <a:off x="3875644" y="6029053"/>
            <a:ext cx="1938600" cy="554040"/>
            <a:chOff x="3875644" y="6029053"/>
            <a:chExt cx="1938600" cy="5540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">
              <p14:nvContentPartPr>
                <p14:cNvPr id="5" name="Рукописный ввод 4">
                  <a:extLst>
                    <a:ext uri="{FF2B5EF4-FFF2-40B4-BE49-F238E27FC236}">
                      <a16:creationId xmlns:a16="http://schemas.microsoft.com/office/drawing/2014/main" id="{D9517DBE-41DF-8409-3005-52CB8289E3BF}"/>
                    </a:ext>
                  </a:extLst>
                </p14:cNvPr>
                <p14:cNvContentPartPr/>
                <p14:nvPr/>
              </p14:nvContentPartPr>
              <p14:xfrm>
                <a:off x="3875644" y="6191053"/>
                <a:ext cx="237600" cy="371520"/>
              </p14:xfrm>
            </p:contentPart>
          </mc:Choice>
          <mc:Fallback>
            <p:pic>
              <p:nvPicPr>
                <p:cNvPr id="5" name="Рукописный ввод 4">
                  <a:extLst>
                    <a:ext uri="{FF2B5EF4-FFF2-40B4-BE49-F238E27FC236}">
                      <a16:creationId xmlns:a16="http://schemas.microsoft.com/office/drawing/2014/main" id="{D9517DBE-41DF-8409-3005-52CB8289E3BF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867004" y="6182413"/>
                  <a:ext cx="255240" cy="389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">
              <p14:nvContentPartPr>
                <p14:cNvPr id="11" name="Рукописный ввод 10">
                  <a:extLst>
                    <a:ext uri="{FF2B5EF4-FFF2-40B4-BE49-F238E27FC236}">
                      <a16:creationId xmlns:a16="http://schemas.microsoft.com/office/drawing/2014/main" id="{AFED63AB-1E97-A708-81DC-E57D4DDE5FC0}"/>
                    </a:ext>
                  </a:extLst>
                </p14:cNvPr>
                <p14:cNvContentPartPr/>
                <p14:nvPr/>
              </p14:nvContentPartPr>
              <p14:xfrm>
                <a:off x="4197124" y="6195733"/>
                <a:ext cx="521640" cy="387360"/>
              </p14:xfrm>
            </p:contentPart>
          </mc:Choice>
          <mc:Fallback>
            <p:pic>
              <p:nvPicPr>
                <p:cNvPr id="11" name="Рукописный ввод 10">
                  <a:extLst>
                    <a:ext uri="{FF2B5EF4-FFF2-40B4-BE49-F238E27FC236}">
                      <a16:creationId xmlns:a16="http://schemas.microsoft.com/office/drawing/2014/main" id="{AFED63AB-1E97-A708-81DC-E57D4DDE5FC0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188484" y="6187093"/>
                  <a:ext cx="539280" cy="405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">
              <p14:nvContentPartPr>
                <p14:cNvPr id="40" name="Рукописный ввод 39">
                  <a:extLst>
                    <a:ext uri="{FF2B5EF4-FFF2-40B4-BE49-F238E27FC236}">
                      <a16:creationId xmlns:a16="http://schemas.microsoft.com/office/drawing/2014/main" id="{EB239146-6C19-13FB-4C38-34D5FB5E71E4}"/>
                    </a:ext>
                  </a:extLst>
                </p14:cNvPr>
                <p14:cNvContentPartPr/>
                <p14:nvPr/>
              </p14:nvContentPartPr>
              <p14:xfrm>
                <a:off x="4649284" y="6081253"/>
                <a:ext cx="260280" cy="340200"/>
              </p14:xfrm>
            </p:contentPart>
          </mc:Choice>
          <mc:Fallback>
            <p:pic>
              <p:nvPicPr>
                <p:cNvPr id="40" name="Рукописный ввод 39">
                  <a:extLst>
                    <a:ext uri="{FF2B5EF4-FFF2-40B4-BE49-F238E27FC236}">
                      <a16:creationId xmlns:a16="http://schemas.microsoft.com/office/drawing/2014/main" id="{EB239146-6C19-13FB-4C38-34D5FB5E71E4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4640644" y="6072613"/>
                  <a:ext cx="277920" cy="357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">
              <p14:nvContentPartPr>
                <p14:cNvPr id="43" name="Рукописный ввод 42">
                  <a:extLst>
                    <a:ext uri="{FF2B5EF4-FFF2-40B4-BE49-F238E27FC236}">
                      <a16:creationId xmlns:a16="http://schemas.microsoft.com/office/drawing/2014/main" id="{F6EF75CC-A999-A6C3-E11B-CC01C49694C3}"/>
                    </a:ext>
                  </a:extLst>
                </p14:cNvPr>
                <p14:cNvContentPartPr/>
                <p14:nvPr/>
              </p14:nvContentPartPr>
              <p14:xfrm>
                <a:off x="4931524" y="6096733"/>
                <a:ext cx="179640" cy="302400"/>
              </p14:xfrm>
            </p:contentPart>
          </mc:Choice>
          <mc:Fallback>
            <p:pic>
              <p:nvPicPr>
                <p:cNvPr id="43" name="Рукописный ввод 42">
                  <a:extLst>
                    <a:ext uri="{FF2B5EF4-FFF2-40B4-BE49-F238E27FC236}">
                      <a16:creationId xmlns:a16="http://schemas.microsoft.com/office/drawing/2014/main" id="{F6EF75CC-A999-A6C3-E11B-CC01C49694C3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4922524" y="6088093"/>
                  <a:ext cx="197280" cy="32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">
              <p14:nvContentPartPr>
                <p14:cNvPr id="46" name="Рукописный ввод 45">
                  <a:extLst>
                    <a:ext uri="{FF2B5EF4-FFF2-40B4-BE49-F238E27FC236}">
                      <a16:creationId xmlns:a16="http://schemas.microsoft.com/office/drawing/2014/main" id="{3FDD2602-4AD0-6F34-3B2E-14459D938EF9}"/>
                    </a:ext>
                  </a:extLst>
                </p14:cNvPr>
                <p14:cNvContentPartPr/>
                <p14:nvPr/>
              </p14:nvContentPartPr>
              <p14:xfrm>
                <a:off x="4958164" y="6076933"/>
                <a:ext cx="297720" cy="32400"/>
              </p14:xfrm>
            </p:contentPart>
          </mc:Choice>
          <mc:Fallback>
            <p:pic>
              <p:nvPicPr>
                <p:cNvPr id="46" name="Рукописный ввод 45">
                  <a:extLst>
                    <a:ext uri="{FF2B5EF4-FFF2-40B4-BE49-F238E27FC236}">
                      <a16:creationId xmlns:a16="http://schemas.microsoft.com/office/drawing/2014/main" id="{3FDD2602-4AD0-6F34-3B2E-14459D938EF9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4949524" y="6068293"/>
                  <a:ext cx="315360" cy="5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">
              <p14:nvContentPartPr>
                <p14:cNvPr id="80" name="Рукописный ввод 79">
                  <a:extLst>
                    <a:ext uri="{FF2B5EF4-FFF2-40B4-BE49-F238E27FC236}">
                      <a16:creationId xmlns:a16="http://schemas.microsoft.com/office/drawing/2014/main" id="{F62B854A-32F4-AED4-5F7A-6160949F3815}"/>
                    </a:ext>
                  </a:extLst>
                </p14:cNvPr>
                <p14:cNvContentPartPr/>
                <p14:nvPr/>
              </p14:nvContentPartPr>
              <p14:xfrm>
                <a:off x="5343364" y="6087373"/>
                <a:ext cx="69120" cy="208080"/>
              </p14:xfrm>
            </p:contentPart>
          </mc:Choice>
          <mc:Fallback>
            <p:pic>
              <p:nvPicPr>
                <p:cNvPr id="80" name="Рукописный ввод 79">
                  <a:extLst>
                    <a:ext uri="{FF2B5EF4-FFF2-40B4-BE49-F238E27FC236}">
                      <a16:creationId xmlns:a16="http://schemas.microsoft.com/office/drawing/2014/main" id="{F62B854A-32F4-AED4-5F7A-6160949F3815}"/>
                    </a:ext>
                  </a:extLst>
                </p:cNvPr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5334724" y="6078373"/>
                  <a:ext cx="86760" cy="22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">
              <p14:nvContentPartPr>
                <p14:cNvPr id="81" name="Рукописный ввод 80">
                  <a:extLst>
                    <a:ext uri="{FF2B5EF4-FFF2-40B4-BE49-F238E27FC236}">
                      <a16:creationId xmlns:a16="http://schemas.microsoft.com/office/drawing/2014/main" id="{DE6A8446-A5AC-1462-A7ED-E0EB169F966C}"/>
                    </a:ext>
                  </a:extLst>
                </p14:cNvPr>
                <p14:cNvContentPartPr/>
                <p14:nvPr/>
              </p14:nvContentPartPr>
              <p14:xfrm>
                <a:off x="5289004" y="6052093"/>
                <a:ext cx="167400" cy="360"/>
              </p14:xfrm>
            </p:contentPart>
          </mc:Choice>
          <mc:Fallback>
            <p:pic>
              <p:nvPicPr>
                <p:cNvPr id="81" name="Рукописный ввод 80">
                  <a:extLst>
                    <a:ext uri="{FF2B5EF4-FFF2-40B4-BE49-F238E27FC236}">
                      <a16:creationId xmlns:a16="http://schemas.microsoft.com/office/drawing/2014/main" id="{DE6A8446-A5AC-1462-A7ED-E0EB169F966C}"/>
                    </a:ext>
                  </a:extLst>
                </p:cNvPr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5280364" y="6043093"/>
                  <a:ext cx="18504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">
              <p14:nvContentPartPr>
                <p14:cNvPr id="84" name="Рукописный ввод 83">
                  <a:extLst>
                    <a:ext uri="{FF2B5EF4-FFF2-40B4-BE49-F238E27FC236}">
                      <a16:creationId xmlns:a16="http://schemas.microsoft.com/office/drawing/2014/main" id="{0E23A1F9-8E20-0B34-D550-E5060AFA3E8F}"/>
                    </a:ext>
                  </a:extLst>
                </p14:cNvPr>
                <p14:cNvContentPartPr/>
                <p14:nvPr/>
              </p14:nvContentPartPr>
              <p14:xfrm>
                <a:off x="5334004" y="6276013"/>
                <a:ext cx="227160" cy="88560"/>
              </p14:xfrm>
            </p:contentPart>
          </mc:Choice>
          <mc:Fallback>
            <p:pic>
              <p:nvPicPr>
                <p:cNvPr id="84" name="Рукописный ввод 83">
                  <a:extLst>
                    <a:ext uri="{FF2B5EF4-FFF2-40B4-BE49-F238E27FC236}">
                      <a16:creationId xmlns:a16="http://schemas.microsoft.com/office/drawing/2014/main" id="{0E23A1F9-8E20-0B34-D550-E5060AFA3E8F}"/>
                    </a:ext>
                  </a:extLst>
                </p:cNvPr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5325364" y="6267373"/>
                  <a:ext cx="244800" cy="10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">
              <p14:nvContentPartPr>
                <p14:cNvPr id="96" name="Рукописный ввод 95">
                  <a:extLst>
                    <a:ext uri="{FF2B5EF4-FFF2-40B4-BE49-F238E27FC236}">
                      <a16:creationId xmlns:a16="http://schemas.microsoft.com/office/drawing/2014/main" id="{5EC6BF3E-0DD1-8B1B-88BF-1D43DD44EAD3}"/>
                    </a:ext>
                  </a:extLst>
                </p14:cNvPr>
                <p14:cNvContentPartPr/>
                <p14:nvPr/>
              </p14:nvContentPartPr>
              <p14:xfrm>
                <a:off x="5623084" y="6063613"/>
                <a:ext cx="163800" cy="297720"/>
              </p14:xfrm>
            </p:contentPart>
          </mc:Choice>
          <mc:Fallback>
            <p:pic>
              <p:nvPicPr>
                <p:cNvPr id="96" name="Рукописный ввод 95">
                  <a:extLst>
                    <a:ext uri="{FF2B5EF4-FFF2-40B4-BE49-F238E27FC236}">
                      <a16:creationId xmlns:a16="http://schemas.microsoft.com/office/drawing/2014/main" id="{5EC6BF3E-0DD1-8B1B-88BF-1D43DD44EAD3}"/>
                    </a:ext>
                  </a:extLst>
                </p:cNvPr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5614444" y="6054973"/>
                  <a:ext cx="181440" cy="315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">
              <p14:nvContentPartPr>
                <p14:cNvPr id="99" name="Рукописный ввод 98">
                  <a:extLst>
                    <a:ext uri="{FF2B5EF4-FFF2-40B4-BE49-F238E27FC236}">
                      <a16:creationId xmlns:a16="http://schemas.microsoft.com/office/drawing/2014/main" id="{05360528-BECA-60FC-5968-90AB584280C5}"/>
                    </a:ext>
                  </a:extLst>
                </p14:cNvPr>
                <p14:cNvContentPartPr/>
                <p14:nvPr/>
              </p14:nvContentPartPr>
              <p14:xfrm>
                <a:off x="5544604" y="6029053"/>
                <a:ext cx="269640" cy="21600"/>
              </p14:xfrm>
            </p:contentPart>
          </mc:Choice>
          <mc:Fallback>
            <p:pic>
              <p:nvPicPr>
                <p:cNvPr id="99" name="Рукописный ввод 98">
                  <a:extLst>
                    <a:ext uri="{FF2B5EF4-FFF2-40B4-BE49-F238E27FC236}">
                      <a16:creationId xmlns:a16="http://schemas.microsoft.com/office/drawing/2014/main" id="{05360528-BECA-60FC-5968-90AB584280C5}"/>
                    </a:ext>
                  </a:extLst>
                </p:cNvPr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5535964" y="6020053"/>
                  <a:ext cx="287280" cy="392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20" name="Группа 119">
            <a:extLst>
              <a:ext uri="{FF2B5EF4-FFF2-40B4-BE49-F238E27FC236}">
                <a16:creationId xmlns:a16="http://schemas.microsoft.com/office/drawing/2014/main" id="{EC0257E4-6471-054F-7FE4-99F1C4497606}"/>
              </a:ext>
            </a:extLst>
          </p:cNvPr>
          <p:cNvGrpSpPr/>
          <p:nvPr/>
        </p:nvGrpSpPr>
        <p:grpSpPr>
          <a:xfrm>
            <a:off x="5772844" y="6498853"/>
            <a:ext cx="698400" cy="326520"/>
            <a:chOff x="5772844" y="6498853"/>
            <a:chExt cx="698400" cy="3265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9">
              <p14:nvContentPartPr>
                <p14:cNvPr id="102" name="Рукописный ввод 101">
                  <a:extLst>
                    <a:ext uri="{FF2B5EF4-FFF2-40B4-BE49-F238E27FC236}">
                      <a16:creationId xmlns:a16="http://schemas.microsoft.com/office/drawing/2014/main" id="{3E720071-47E1-1783-9DB1-30DB10527FA7}"/>
                    </a:ext>
                  </a:extLst>
                </p14:cNvPr>
                <p14:cNvContentPartPr/>
                <p14:nvPr/>
              </p14:nvContentPartPr>
              <p14:xfrm>
                <a:off x="5772844" y="6498853"/>
                <a:ext cx="93600" cy="280800"/>
              </p14:xfrm>
            </p:contentPart>
          </mc:Choice>
          <mc:Fallback>
            <p:pic>
              <p:nvPicPr>
                <p:cNvPr id="102" name="Рукописный ввод 101">
                  <a:extLst>
                    <a:ext uri="{FF2B5EF4-FFF2-40B4-BE49-F238E27FC236}">
                      <a16:creationId xmlns:a16="http://schemas.microsoft.com/office/drawing/2014/main" id="{3E720071-47E1-1783-9DB1-30DB10527FA7}"/>
                    </a:ext>
                  </a:extLst>
                </p:cNvPr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5764204" y="6489853"/>
                  <a:ext cx="111240" cy="29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">
              <p14:nvContentPartPr>
                <p14:cNvPr id="103" name="Рукописный ввод 102">
                  <a:extLst>
                    <a:ext uri="{FF2B5EF4-FFF2-40B4-BE49-F238E27FC236}">
                      <a16:creationId xmlns:a16="http://schemas.microsoft.com/office/drawing/2014/main" id="{1F09074C-4A14-C5C9-7432-2B927EA687EF}"/>
                    </a:ext>
                  </a:extLst>
                </p14:cNvPr>
                <p14:cNvContentPartPr/>
                <p14:nvPr/>
              </p14:nvContentPartPr>
              <p14:xfrm>
                <a:off x="5938084" y="6651493"/>
                <a:ext cx="40680" cy="124920"/>
              </p14:xfrm>
            </p:contentPart>
          </mc:Choice>
          <mc:Fallback>
            <p:pic>
              <p:nvPicPr>
                <p:cNvPr id="103" name="Рукописный ввод 102">
                  <a:extLst>
                    <a:ext uri="{FF2B5EF4-FFF2-40B4-BE49-F238E27FC236}">
                      <a16:creationId xmlns:a16="http://schemas.microsoft.com/office/drawing/2014/main" id="{1F09074C-4A14-C5C9-7432-2B927EA687EF}"/>
                    </a:ext>
                  </a:extLst>
                </p:cNvPr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5929444" y="6642493"/>
                  <a:ext cx="58320" cy="14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3">
              <p14:nvContentPartPr>
                <p14:cNvPr id="106" name="Рукописный ввод 105">
                  <a:extLst>
                    <a:ext uri="{FF2B5EF4-FFF2-40B4-BE49-F238E27FC236}">
                      <a16:creationId xmlns:a16="http://schemas.microsoft.com/office/drawing/2014/main" id="{14DCF4A3-6E6E-479C-388B-245885D6C7C6}"/>
                    </a:ext>
                  </a:extLst>
                </p14:cNvPr>
                <p14:cNvContentPartPr/>
                <p14:nvPr/>
              </p14:nvContentPartPr>
              <p14:xfrm>
                <a:off x="5902444" y="6584893"/>
                <a:ext cx="37440" cy="22680"/>
              </p14:xfrm>
            </p:contentPart>
          </mc:Choice>
          <mc:Fallback>
            <p:pic>
              <p:nvPicPr>
                <p:cNvPr id="106" name="Рукописный ввод 105">
                  <a:extLst>
                    <a:ext uri="{FF2B5EF4-FFF2-40B4-BE49-F238E27FC236}">
                      <a16:creationId xmlns:a16="http://schemas.microsoft.com/office/drawing/2014/main" id="{14DCF4A3-6E6E-479C-388B-245885D6C7C6}"/>
                    </a:ext>
                  </a:extLst>
                </p:cNvPr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5893444" y="6576253"/>
                  <a:ext cx="55080" cy="4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5">
              <p14:nvContentPartPr>
                <p14:cNvPr id="109" name="Рукописный ввод 108">
                  <a:extLst>
                    <a:ext uri="{FF2B5EF4-FFF2-40B4-BE49-F238E27FC236}">
                      <a16:creationId xmlns:a16="http://schemas.microsoft.com/office/drawing/2014/main" id="{D85EF3DB-40D5-8042-3308-AB2F7479216C}"/>
                    </a:ext>
                  </a:extLst>
                </p14:cNvPr>
                <p14:cNvContentPartPr/>
                <p14:nvPr/>
              </p14:nvContentPartPr>
              <p14:xfrm>
                <a:off x="6001444" y="6503173"/>
                <a:ext cx="155880" cy="306000"/>
              </p14:xfrm>
            </p:contentPart>
          </mc:Choice>
          <mc:Fallback>
            <p:pic>
              <p:nvPicPr>
                <p:cNvPr id="109" name="Рукописный ввод 108">
                  <a:extLst>
                    <a:ext uri="{FF2B5EF4-FFF2-40B4-BE49-F238E27FC236}">
                      <a16:creationId xmlns:a16="http://schemas.microsoft.com/office/drawing/2014/main" id="{D85EF3DB-40D5-8042-3308-AB2F7479216C}"/>
                    </a:ext>
                  </a:extLst>
                </p:cNvPr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5992804" y="6494533"/>
                  <a:ext cx="173520" cy="323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7">
              <p14:nvContentPartPr>
                <p14:cNvPr id="112" name="Рукописный ввод 111">
                  <a:extLst>
                    <a:ext uri="{FF2B5EF4-FFF2-40B4-BE49-F238E27FC236}">
                      <a16:creationId xmlns:a16="http://schemas.microsoft.com/office/drawing/2014/main" id="{27B0722B-5B71-B0B5-C46F-E2A0FF130F86}"/>
                    </a:ext>
                  </a:extLst>
                </p14:cNvPr>
                <p14:cNvContentPartPr/>
                <p14:nvPr/>
              </p14:nvContentPartPr>
              <p14:xfrm>
                <a:off x="6216364" y="6646813"/>
                <a:ext cx="48960" cy="178560"/>
              </p14:xfrm>
            </p:contentPart>
          </mc:Choice>
          <mc:Fallback>
            <p:pic>
              <p:nvPicPr>
                <p:cNvPr id="112" name="Рукописный ввод 111">
                  <a:extLst>
                    <a:ext uri="{FF2B5EF4-FFF2-40B4-BE49-F238E27FC236}">
                      <a16:creationId xmlns:a16="http://schemas.microsoft.com/office/drawing/2014/main" id="{27B0722B-5B71-B0B5-C46F-E2A0FF130F86}"/>
                    </a:ext>
                  </a:extLst>
                </p:cNvPr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6207724" y="6638173"/>
                  <a:ext cx="66600" cy="19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9">
              <p14:nvContentPartPr>
                <p14:cNvPr id="115" name="Рукописный ввод 114">
                  <a:extLst>
                    <a:ext uri="{FF2B5EF4-FFF2-40B4-BE49-F238E27FC236}">
                      <a16:creationId xmlns:a16="http://schemas.microsoft.com/office/drawing/2014/main" id="{B7E0924C-F91D-219C-3D5E-6282F7AD596C}"/>
                    </a:ext>
                  </a:extLst>
                </p14:cNvPr>
                <p14:cNvContentPartPr/>
                <p14:nvPr/>
              </p14:nvContentPartPr>
              <p14:xfrm>
                <a:off x="6193684" y="6526573"/>
                <a:ext cx="46800" cy="47520"/>
              </p14:xfrm>
            </p:contentPart>
          </mc:Choice>
          <mc:Fallback>
            <p:pic>
              <p:nvPicPr>
                <p:cNvPr id="115" name="Рукописный ввод 114">
                  <a:extLst>
                    <a:ext uri="{FF2B5EF4-FFF2-40B4-BE49-F238E27FC236}">
                      <a16:creationId xmlns:a16="http://schemas.microsoft.com/office/drawing/2014/main" id="{B7E0924C-F91D-219C-3D5E-6282F7AD596C}"/>
                    </a:ext>
                  </a:extLst>
                </p:cNvPr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6185044" y="6517933"/>
                  <a:ext cx="64440" cy="65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1">
              <p14:nvContentPartPr>
                <p14:cNvPr id="118" name="Рукописный ввод 117">
                  <a:extLst>
                    <a:ext uri="{FF2B5EF4-FFF2-40B4-BE49-F238E27FC236}">
                      <a16:creationId xmlns:a16="http://schemas.microsoft.com/office/drawing/2014/main" id="{4CCA0F0A-86EA-1158-6B81-C6EF21EA104D}"/>
                    </a:ext>
                  </a:extLst>
                </p14:cNvPr>
                <p14:cNvContentPartPr/>
                <p14:nvPr/>
              </p14:nvContentPartPr>
              <p14:xfrm>
                <a:off x="6346324" y="6535933"/>
                <a:ext cx="124920" cy="237960"/>
              </p14:xfrm>
            </p:contentPart>
          </mc:Choice>
          <mc:Fallback>
            <p:pic>
              <p:nvPicPr>
                <p:cNvPr id="118" name="Рукописный ввод 117">
                  <a:extLst>
                    <a:ext uri="{FF2B5EF4-FFF2-40B4-BE49-F238E27FC236}">
                      <a16:creationId xmlns:a16="http://schemas.microsoft.com/office/drawing/2014/main" id="{4CCA0F0A-86EA-1158-6B81-C6EF21EA104D}"/>
                    </a:ext>
                  </a:extLst>
                </p:cNvPr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337324" y="6527293"/>
                  <a:ext cx="142560" cy="2556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124" name="Рукописный ввод 123">
                <a:extLst>
                  <a:ext uri="{FF2B5EF4-FFF2-40B4-BE49-F238E27FC236}">
                    <a16:creationId xmlns:a16="http://schemas.microsoft.com/office/drawing/2014/main" id="{B33BCB48-5A2D-E527-21AC-945697C9F4BA}"/>
                  </a:ext>
                </a:extLst>
              </p14:cNvPr>
              <p14:cNvContentPartPr/>
              <p14:nvPr/>
            </p14:nvContentPartPr>
            <p14:xfrm>
              <a:off x="6513364" y="6537013"/>
              <a:ext cx="129240" cy="245160"/>
            </p14:xfrm>
          </p:contentPart>
        </mc:Choice>
        <mc:Fallback>
          <p:pic>
            <p:nvPicPr>
              <p:cNvPr id="124" name="Рукописный ввод 123">
                <a:extLst>
                  <a:ext uri="{FF2B5EF4-FFF2-40B4-BE49-F238E27FC236}">
                    <a16:creationId xmlns:a16="http://schemas.microsoft.com/office/drawing/2014/main" id="{B33BCB48-5A2D-E527-21AC-945697C9F4BA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6504724" y="6528013"/>
                <a:ext cx="146880" cy="262800"/>
              </a:xfrm>
              <a:prstGeom prst="rect">
                <a:avLst/>
              </a:prstGeom>
            </p:spPr>
          </p:pic>
        </mc:Fallback>
      </mc:AlternateContent>
      <p:grpSp>
        <p:nvGrpSpPr>
          <p:cNvPr id="132" name="Группа 131">
            <a:extLst>
              <a:ext uri="{FF2B5EF4-FFF2-40B4-BE49-F238E27FC236}">
                <a16:creationId xmlns:a16="http://schemas.microsoft.com/office/drawing/2014/main" id="{0843646E-E653-2D90-5BD9-D8618AB1E560}"/>
              </a:ext>
            </a:extLst>
          </p:cNvPr>
          <p:cNvGrpSpPr/>
          <p:nvPr/>
        </p:nvGrpSpPr>
        <p:grpSpPr>
          <a:xfrm>
            <a:off x="6691924" y="6507133"/>
            <a:ext cx="167400" cy="351000"/>
            <a:chOff x="6691924" y="6507133"/>
            <a:chExt cx="167400" cy="3510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5">
              <p14:nvContentPartPr>
                <p14:cNvPr id="126" name="Рукописный ввод 125">
                  <a:extLst>
                    <a:ext uri="{FF2B5EF4-FFF2-40B4-BE49-F238E27FC236}">
                      <a16:creationId xmlns:a16="http://schemas.microsoft.com/office/drawing/2014/main" id="{BE833EEA-E856-D7B6-02C9-87C54273C350}"/>
                    </a:ext>
                  </a:extLst>
                </p14:cNvPr>
                <p14:cNvContentPartPr/>
                <p14:nvPr/>
              </p14:nvContentPartPr>
              <p14:xfrm>
                <a:off x="6691924" y="6558253"/>
                <a:ext cx="167400" cy="235440"/>
              </p14:xfrm>
            </p:contentPart>
          </mc:Choice>
          <mc:Fallback>
            <p:pic>
              <p:nvPicPr>
                <p:cNvPr id="126" name="Рукописный ввод 125">
                  <a:extLst>
                    <a:ext uri="{FF2B5EF4-FFF2-40B4-BE49-F238E27FC236}">
                      <a16:creationId xmlns:a16="http://schemas.microsoft.com/office/drawing/2014/main" id="{BE833EEA-E856-D7B6-02C9-87C54273C350}"/>
                    </a:ext>
                  </a:extLst>
                </p:cNvPr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6683284" y="6549613"/>
                  <a:ext cx="185040" cy="253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">
              <p14:nvContentPartPr>
                <p14:cNvPr id="127" name="Рукописный ввод 126">
                  <a:extLst>
                    <a:ext uri="{FF2B5EF4-FFF2-40B4-BE49-F238E27FC236}">
                      <a16:creationId xmlns:a16="http://schemas.microsoft.com/office/drawing/2014/main" id="{B7D0FA11-B2EB-0314-A82A-1CC50AE1F199}"/>
                    </a:ext>
                  </a:extLst>
                </p14:cNvPr>
                <p14:cNvContentPartPr/>
                <p14:nvPr/>
              </p14:nvContentPartPr>
              <p14:xfrm>
                <a:off x="6754204" y="6518653"/>
                <a:ext cx="46800" cy="339480"/>
              </p14:xfrm>
            </p:contentPart>
          </mc:Choice>
          <mc:Fallback>
            <p:pic>
              <p:nvPicPr>
                <p:cNvPr id="127" name="Рукописный ввод 126">
                  <a:extLst>
                    <a:ext uri="{FF2B5EF4-FFF2-40B4-BE49-F238E27FC236}">
                      <a16:creationId xmlns:a16="http://schemas.microsoft.com/office/drawing/2014/main" id="{B7D0FA11-B2EB-0314-A82A-1CC50AE1F199}"/>
                    </a:ext>
                  </a:extLst>
                </p:cNvPr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6745204" y="6509653"/>
                  <a:ext cx="64440" cy="35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">
              <p14:nvContentPartPr>
                <p14:cNvPr id="130" name="Рукописный ввод 129">
                  <a:extLst>
                    <a:ext uri="{FF2B5EF4-FFF2-40B4-BE49-F238E27FC236}">
                      <a16:creationId xmlns:a16="http://schemas.microsoft.com/office/drawing/2014/main" id="{D90099AF-2D68-F44B-85A5-B8B7F359015B}"/>
                    </a:ext>
                  </a:extLst>
                </p14:cNvPr>
                <p14:cNvContentPartPr/>
                <p14:nvPr/>
              </p14:nvContentPartPr>
              <p14:xfrm>
                <a:off x="6811804" y="6507133"/>
                <a:ext cx="32400" cy="349560"/>
              </p14:xfrm>
            </p:contentPart>
          </mc:Choice>
          <mc:Fallback>
            <p:pic>
              <p:nvPicPr>
                <p:cNvPr id="130" name="Рукописный ввод 129">
                  <a:extLst>
                    <a:ext uri="{FF2B5EF4-FFF2-40B4-BE49-F238E27FC236}">
                      <a16:creationId xmlns:a16="http://schemas.microsoft.com/office/drawing/2014/main" id="{D90099AF-2D68-F44B-85A5-B8B7F359015B}"/>
                    </a:ext>
                  </a:extLst>
                </p:cNvPr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6802804" y="6498133"/>
                  <a:ext cx="50040" cy="3672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35" name="Text 4">
            <a:extLst>
              <a:ext uri="{FF2B5EF4-FFF2-40B4-BE49-F238E27FC236}">
                <a16:creationId xmlns:a16="http://schemas.microsoft.com/office/drawing/2014/main" id="{1C99F2FD-78A3-41E8-85EE-56D7C204D527}"/>
              </a:ext>
            </a:extLst>
          </p:cNvPr>
          <p:cNvSpPr/>
          <p:nvPr/>
        </p:nvSpPr>
        <p:spPr>
          <a:xfrm>
            <a:off x="7396882" y="1372303"/>
            <a:ext cx="91722" cy="123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Gelasio" pitchFamily="34" charset="0"/>
                <a:cs typeface="Gelasio" pitchFamily="34" charset="-120"/>
              </a:rPr>
              <a:t>2</a:t>
            </a:r>
            <a:endParaRPr lang="en-US" sz="13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44416"/>
            <a:ext cx="65009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Time Granularity Support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206823"/>
            <a:ext cx="1501854" cy="92821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522458" y="2206823"/>
            <a:ext cx="24299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Daily (D)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522458" y="2697242"/>
            <a:ext cx="24299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Forecasts represented as single day periods, providing the highest level of detail.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2206823"/>
            <a:ext cx="1501854" cy="92821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964561" y="2206823"/>
            <a:ext cx="24299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Weekly (W.2)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964561" y="2697242"/>
            <a:ext cx="24299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Weeks starting on Monday, with configurable day of week options for greater flexibility.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2206823"/>
            <a:ext cx="1501854" cy="92821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1406664" y="2206823"/>
            <a:ext cx="24299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Monthly (M)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1406664" y="2697242"/>
            <a:ext cx="24299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Forecasts aligned with calendar month boundaries for traditional reporting and planning.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49937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Flexible Boundaries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793790" y="557486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Handles partial periods at the start or end of specified ranges.</a:t>
            </a:r>
            <a:endParaRPr lang="en-US" sz="1750" dirty="0"/>
          </a:p>
        </p:txBody>
      </p:sp>
      <p:sp>
        <p:nvSpPr>
          <p:cNvPr id="14" name="Text 9"/>
          <p:cNvSpPr/>
          <p:nvPr/>
        </p:nvSpPr>
        <p:spPr>
          <a:xfrm>
            <a:off x="793790" y="637996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Ensures accurate distribution even when periods don't perfectly align.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7599521" y="4993719"/>
            <a:ext cx="31483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Cross-boundary Splitting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99521" y="557486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Correctly processes and splits periods that span across multiple target buckets.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599521" y="637996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Maintains continuity and accuracy throughout the transformation.</a:t>
            </a:r>
            <a:endParaRPr lang="en-US" sz="1750" dirty="0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9AFB5349-8279-B77D-4A02-18281BE9264A}"/>
              </a:ext>
            </a:extLst>
          </p:cNvPr>
          <p:cNvSpPr/>
          <p:nvPr/>
        </p:nvSpPr>
        <p:spPr>
          <a:xfrm>
            <a:off x="12799457" y="7765961"/>
            <a:ext cx="1830943" cy="463639"/>
          </a:xfrm>
          <a:prstGeom prst="roundRect">
            <a:avLst/>
          </a:prstGeom>
          <a:solidFill>
            <a:srgbClr val="FFFF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58083"/>
            <a:ext cx="60480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Integrity &amp; Testing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360652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793790" y="2330172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2551688" y="202049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2755761" y="219063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29276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Value Preservation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51084" y="3418046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Total forecast values are rigorously maintained across all splits and transformations.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2360652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5216962" y="2330172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6974860" y="202049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7178933" y="219063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5474256" y="29276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Date Validation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474256" y="3418046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Strict checks ensure that 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PERIOD_DT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is always less than or equal to 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PERIOD_END_DT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2360652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9640133" y="2330172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11398032" y="202049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11602105" y="219063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9897427" y="29276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Type Checking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97427" y="3418046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Validation of datetime formats and data types prevents inconsistencies and errors.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93790" y="5331023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793790" y="5300543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3657540" y="499086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3861614" y="516100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100" dirty="0"/>
          </a:p>
        </p:txBody>
      </p:sp>
      <p:sp>
        <p:nvSpPr>
          <p:cNvPr id="25" name="Text 23"/>
          <p:cNvSpPr/>
          <p:nvPr/>
        </p:nvSpPr>
        <p:spPr>
          <a:xfrm>
            <a:off x="1051084" y="5897999"/>
            <a:ext cx="29475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Comprehensive Testing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1051084" y="6388417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Unit tests verify granularity detection, splitting logic, and value distribution under various scenarios.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7428548" y="5331023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7428548" y="5300543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10292298" y="499086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10496371" y="516100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</a:t>
            </a:r>
            <a:endParaRPr lang="en-US" sz="2100" dirty="0"/>
          </a:p>
        </p:txBody>
      </p:sp>
      <p:sp>
        <p:nvSpPr>
          <p:cNvPr id="31" name="Text 29"/>
          <p:cNvSpPr/>
          <p:nvPr/>
        </p:nvSpPr>
        <p:spPr>
          <a:xfrm>
            <a:off x="7685842" y="5897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Edge Cases</a:t>
            </a:r>
            <a:endParaRPr lang="en-US" sz="2200" dirty="0"/>
          </a:p>
        </p:txBody>
      </p:sp>
      <p:sp>
        <p:nvSpPr>
          <p:cNvPr id="32" name="Text 30"/>
          <p:cNvSpPr/>
          <p:nvPr/>
        </p:nvSpPr>
        <p:spPr>
          <a:xfrm>
            <a:off x="7685842" y="6388417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Thorough handling of already-correct granularity, partial periods, and boundary conditions ensures robustness.</a:t>
            </a:r>
            <a:endParaRPr lang="en-US" sz="1750" dirty="0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929F5F05-58D3-10E4-9E3E-A4352AF762EA}"/>
              </a:ext>
            </a:extLst>
          </p:cNvPr>
          <p:cNvSpPr/>
          <p:nvPr/>
        </p:nvSpPr>
        <p:spPr>
          <a:xfrm>
            <a:off x="12799457" y="7765961"/>
            <a:ext cx="1830943" cy="463639"/>
          </a:xfrm>
          <a:prstGeom prst="roundRect">
            <a:avLst/>
          </a:prstGeom>
          <a:solidFill>
            <a:srgbClr val="FFFF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863</Words>
  <Application>Microsoft Macintosh PowerPoint</Application>
  <PresentationFormat>Произвольный</PresentationFormat>
  <Paragraphs>118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Lato</vt:lpstr>
      <vt:lpstr>Gelasio</vt:lpstr>
      <vt:lpstr>Gelasio Light</vt:lpstr>
      <vt:lpstr>Consolas</vt:lpstr>
      <vt:lpstr>Arial</vt:lpstr>
      <vt:lpstr>Inter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Фомин Иван Сергеевич</cp:lastModifiedBy>
  <cp:revision>3</cp:revision>
  <dcterms:created xsi:type="dcterms:W3CDTF">2025-12-17T16:01:31Z</dcterms:created>
  <dcterms:modified xsi:type="dcterms:W3CDTF">2025-12-17T20:58:46Z</dcterms:modified>
</cp:coreProperties>
</file>